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076136299" r:id="rId2"/>
    <p:sldId id="2076136271" r:id="rId3"/>
    <p:sldId id="301" r:id="rId4"/>
    <p:sldId id="258" r:id="rId5"/>
    <p:sldId id="260" r:id="rId6"/>
    <p:sldId id="259" r:id="rId7"/>
    <p:sldId id="295" r:id="rId8"/>
    <p:sldId id="299" r:id="rId9"/>
    <p:sldId id="2076136275" r:id="rId10"/>
    <p:sldId id="296" r:id="rId11"/>
    <p:sldId id="293" r:id="rId12"/>
    <p:sldId id="297" r:id="rId13"/>
    <p:sldId id="2076136278" r:id="rId14"/>
    <p:sldId id="2076136305" r:id="rId15"/>
    <p:sldId id="2076136306" r:id="rId16"/>
    <p:sldId id="273" r:id="rId17"/>
    <p:sldId id="2076136310" r:id="rId18"/>
    <p:sldId id="2076136307" r:id="rId19"/>
    <p:sldId id="2076136309" r:id="rId20"/>
    <p:sldId id="2076136308" r:id="rId21"/>
    <p:sldId id="2076136304" r:id="rId22"/>
    <p:sldId id="2076136302" r:id="rId23"/>
    <p:sldId id="2076136311" r:id="rId24"/>
    <p:sldId id="2076136314" r:id="rId25"/>
    <p:sldId id="2076136315" r:id="rId26"/>
    <p:sldId id="2076136317" r:id="rId27"/>
    <p:sldId id="2076136316" r:id="rId28"/>
    <p:sldId id="2076136312" r:id="rId29"/>
    <p:sldId id="2076136318" r:id="rId30"/>
    <p:sldId id="2076136313" r:id="rId31"/>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41909" autoAdjust="0"/>
  </p:normalViewPr>
  <p:slideViewPr>
    <p:cSldViewPr snapToGrid="0">
      <p:cViewPr varScale="1">
        <p:scale>
          <a:sx n="68" d="100"/>
          <a:sy n="68" d="100"/>
        </p:scale>
        <p:origin x="3708" y="48"/>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ECB77B-8C2F-499B-AE9C-A56E6D14A93C}" type="datetimeFigureOut">
              <a:rPr lang="nb-NO" smtClean="0"/>
              <a:t>27.01.2022</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3A52E1-8A48-429C-8A5A-7D4445DBC12D}" type="slidenum">
              <a:rPr lang="nb-NO" smtClean="0"/>
              <a:t>‹#›</a:t>
            </a:fld>
            <a:endParaRPr lang="nb-NO"/>
          </a:p>
        </p:txBody>
      </p:sp>
    </p:spTree>
    <p:extLst>
      <p:ext uri="{BB962C8B-B14F-4D97-AF65-F5344CB8AC3E}">
        <p14:creationId xmlns:p14="http://schemas.microsoft.com/office/powerpoint/2010/main" val="2847783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kubernetes.io/docs/concepts/workloads/pods/"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kubernetes.io/docs/reference/command-line-tools-reference/kube-scheduler/" TargetMode="External"/><Relationship Id="rId4" Type="http://schemas.openxmlformats.org/officeDocument/2006/relationships/hyperlink" Target="https://kubernetes.io/docs/concepts/container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ka.ms/azure-aks"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twitter.com/msdevno" TargetMode="External"/><Relationship Id="rId4" Type="http://schemas.openxmlformats.org/officeDocument/2006/relationships/hyperlink" Target="https://aka.ms/azure-heroes-badge"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9730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(Imperative vs. Declarative)</a:t>
            </a:r>
          </a:p>
          <a:p>
            <a:pPr rtl="0">
              <a:spcBef>
                <a:spcPts val="0"/>
              </a:spcBef>
              <a:spcAft>
                <a:spcPts val="0"/>
              </a:spcAft>
            </a:pPr>
            <a:r>
              <a:rPr lang="en-US" sz="1800" b="0" i="0" u="none" strike="noStrike" dirty="0">
                <a:solidFill>
                  <a:srgbClr val="000000"/>
                </a:solidFill>
                <a:effectLst/>
                <a:latin typeface="Arial" panose="020B0604020202020204" pitchFamily="34" charset="0"/>
              </a:rPr>
              <a:t>One of the core concepts of Kubernetes - Desired State.  Tell Kubernetes what you want, not what to do.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773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a:solidFill>
                  <a:schemeClr val="tx1"/>
                </a:solidFill>
                <a:effectLst/>
                <a:latin typeface="+mn-lt"/>
                <a:ea typeface="+mn-ea"/>
                <a:cs typeface="+mn-cs"/>
              </a:rPr>
              <a:t>There are several options to manage the deployment of pods in a Kubernetes cluster </a:t>
            </a:r>
          </a:p>
          <a:p>
            <a:pPr algn="l"/>
            <a:endParaRPr lang="en-US" b="0" i="0" dirty="0">
              <a:solidFill>
                <a:srgbClr val="171717"/>
              </a:solidFill>
              <a:effectLst/>
              <a:latin typeface="Segoe UI" panose="020B0502040204020203" pitchFamily="34"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 </a:t>
            </a:r>
            <a:r>
              <a:rPr lang="en-US" b="1" i="0" dirty="0">
                <a:solidFill>
                  <a:srgbClr val="171717"/>
                </a:solidFill>
                <a:effectLst/>
                <a:latin typeface="Segoe UI" panose="020B0502040204020203" pitchFamily="34" charset="0"/>
              </a:rPr>
              <a:t>replica set</a:t>
            </a:r>
            <a:r>
              <a:rPr lang="en-US" b="0" i="0" dirty="0">
                <a:solidFill>
                  <a:srgbClr val="171717"/>
                </a:solidFill>
                <a:effectLst/>
                <a:latin typeface="Segoe UI" panose="020B0502040204020203" pitchFamily="34" charset="0"/>
              </a:rPr>
              <a:t> uses pod templates and defines a specified number of pods that must run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 </a:t>
            </a:r>
            <a:r>
              <a:rPr lang="en-US" b="1" i="0" dirty="0">
                <a:solidFill>
                  <a:srgbClr val="171717"/>
                </a:solidFill>
                <a:effectLst/>
                <a:latin typeface="Segoe UI" panose="020B0502040204020203" pitchFamily="34" charset="0"/>
              </a:rPr>
              <a:t>deployment</a:t>
            </a:r>
            <a:r>
              <a:rPr lang="en-US" b="0" i="0" dirty="0">
                <a:solidFill>
                  <a:srgbClr val="171717"/>
                </a:solidFill>
                <a:effectLst/>
                <a:latin typeface="Segoe UI" panose="020B0502040204020203" pitchFamily="34" charset="0"/>
              </a:rPr>
              <a:t> creates a management object one level higher than a replica set and enables you to deploy and manage updates for pods in a cluster.</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2937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2156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open sans" panose="020B0606030504020204" pitchFamily="34" charset="0"/>
              </a:rPr>
              <a:t>When you specify a </a:t>
            </a:r>
            <a:r>
              <a:rPr lang="en-US" b="0" i="0" u="none" strike="noStrike" dirty="0">
                <a:solidFill>
                  <a:srgbClr val="000000"/>
                </a:solidFill>
                <a:effectLst/>
                <a:latin typeface="open sans" panose="020B0606030504020204" pitchFamily="34" charset="0"/>
                <a:hlinkClick r:id="rId3"/>
              </a:rPr>
              <a:t>Pod</a:t>
            </a:r>
            <a:r>
              <a:rPr lang="en-US" b="0" i="0" u="none" strike="noStrike" dirty="0">
                <a:solidFill>
                  <a:srgbClr val="000000"/>
                </a:solidFill>
                <a:effectLst/>
                <a:latin typeface="open sans" panose="020B0606030504020204" pitchFamily="34" charset="0"/>
              </a:rPr>
              <a:t> or Deployment</a:t>
            </a:r>
            <a:r>
              <a:rPr lang="en-US" b="0" i="0" dirty="0">
                <a:solidFill>
                  <a:srgbClr val="222222"/>
                </a:solidFill>
                <a:effectLst/>
                <a:latin typeface="open sans" panose="020B0606030504020204" pitchFamily="34" charset="0"/>
              </a:rPr>
              <a:t>, you should specify how much of each resource a </a:t>
            </a:r>
            <a:r>
              <a:rPr lang="en-US" b="0" i="0" u="none" strike="noStrike" dirty="0">
                <a:solidFill>
                  <a:srgbClr val="000000"/>
                </a:solidFill>
                <a:effectLst/>
                <a:latin typeface="open sans" panose="020B0606030504020204" pitchFamily="34" charset="0"/>
                <a:hlinkClick r:id="rId4"/>
              </a:rPr>
              <a:t>container</a:t>
            </a:r>
            <a:r>
              <a:rPr lang="en-US" b="0" i="0" dirty="0">
                <a:solidFill>
                  <a:srgbClr val="222222"/>
                </a:solidFill>
                <a:effectLst/>
                <a:latin typeface="open sans" panose="020B0606030504020204" pitchFamily="34" charset="0"/>
              </a:rPr>
              <a:t> needs. The most common resources to specify are CPU and memory (RAM); there are others.</a:t>
            </a:r>
          </a:p>
          <a:p>
            <a:pPr algn="l"/>
            <a:endParaRPr lang="en-US" b="0" i="0" dirty="0">
              <a:solidFill>
                <a:srgbClr val="222222"/>
              </a:solidFill>
              <a:effectLst/>
              <a:latin typeface="open sans" panose="020B0606030504020204" pitchFamily="34" charset="0"/>
            </a:endParaRPr>
          </a:p>
          <a:p>
            <a:pPr algn="l"/>
            <a:r>
              <a:rPr lang="en-US" b="0" i="0" dirty="0">
                <a:solidFill>
                  <a:srgbClr val="222222"/>
                </a:solidFill>
                <a:effectLst/>
                <a:latin typeface="open sans" panose="020B0606030504020204" pitchFamily="34" charset="0"/>
              </a:rPr>
              <a:t>When you specify the resource </a:t>
            </a:r>
            <a:r>
              <a:rPr lang="en-US" b="0" i="1" dirty="0">
                <a:solidFill>
                  <a:srgbClr val="222222"/>
                </a:solidFill>
                <a:effectLst/>
                <a:latin typeface="open sans" panose="020B0606030504020204" pitchFamily="34" charset="0"/>
              </a:rPr>
              <a:t>request</a:t>
            </a:r>
            <a:r>
              <a:rPr lang="en-US" b="0" i="0" dirty="0">
                <a:solidFill>
                  <a:srgbClr val="222222"/>
                </a:solidFill>
                <a:effectLst/>
                <a:latin typeface="open sans" panose="020B0606030504020204" pitchFamily="34" charset="0"/>
              </a:rPr>
              <a:t> for containers in a Pod, the </a:t>
            </a:r>
            <a:r>
              <a:rPr lang="en-US" b="0" i="0" u="none" strike="noStrike" dirty="0" err="1">
                <a:solidFill>
                  <a:srgbClr val="000000"/>
                </a:solidFill>
                <a:effectLst/>
                <a:latin typeface="open sans" panose="020B0606030504020204" pitchFamily="34" charset="0"/>
                <a:hlinkClick r:id="rId5"/>
              </a:rPr>
              <a:t>kube</a:t>
            </a:r>
            <a:r>
              <a:rPr lang="en-US" b="0" i="0" u="none" strike="noStrike" dirty="0">
                <a:solidFill>
                  <a:srgbClr val="000000"/>
                </a:solidFill>
                <a:effectLst/>
                <a:latin typeface="open sans" panose="020B0606030504020204" pitchFamily="34" charset="0"/>
                <a:hlinkClick r:id="rId5"/>
              </a:rPr>
              <a:t>-scheduler</a:t>
            </a:r>
            <a:r>
              <a:rPr lang="en-US" b="0" i="0" dirty="0">
                <a:solidFill>
                  <a:srgbClr val="222222"/>
                </a:solidFill>
                <a:effectLst/>
                <a:latin typeface="open sans" panose="020B0606030504020204" pitchFamily="34" charset="0"/>
              </a:rPr>
              <a:t> uses this information to decide which node to place the Pod on. </a:t>
            </a:r>
          </a:p>
          <a:p>
            <a:pPr algn="l"/>
            <a:endParaRPr lang="en-US" b="0" i="0" dirty="0">
              <a:solidFill>
                <a:srgbClr val="222222"/>
              </a:solidFill>
              <a:effectLst/>
              <a:latin typeface="open sans" panose="020B0606030504020204" pitchFamily="34" charset="0"/>
            </a:endParaRPr>
          </a:p>
          <a:p>
            <a:pPr algn="l"/>
            <a:r>
              <a:rPr lang="en-US" b="0" i="0" dirty="0">
                <a:solidFill>
                  <a:srgbClr val="222222"/>
                </a:solidFill>
                <a:effectLst/>
                <a:latin typeface="open sans" panose="020B0606030504020204" pitchFamily="34" charset="0"/>
              </a:rPr>
              <a:t>When you specify a resource </a:t>
            </a:r>
            <a:r>
              <a:rPr lang="en-US" b="0" i="1" dirty="0">
                <a:solidFill>
                  <a:srgbClr val="222222"/>
                </a:solidFill>
                <a:effectLst/>
                <a:latin typeface="open sans" panose="020B0606030504020204" pitchFamily="34" charset="0"/>
              </a:rPr>
              <a:t>limit</a:t>
            </a:r>
            <a:r>
              <a:rPr lang="en-US" b="0" i="0" dirty="0">
                <a:solidFill>
                  <a:srgbClr val="222222"/>
                </a:solidFill>
                <a:effectLst/>
                <a:latin typeface="open sans" panose="020B0606030504020204" pitchFamily="34" charset="0"/>
              </a:rPr>
              <a:t> for a container, the kubelet enforces those limits so that the running container is not allowed to use more of that resource than the limit you set. The kubelet also reserves at least </a:t>
            </a:r>
          </a:p>
          <a:p>
            <a:pPr algn="l"/>
            <a:r>
              <a:rPr lang="en-US" b="0" i="0" dirty="0">
                <a:solidFill>
                  <a:srgbClr val="222222"/>
                </a:solidFill>
                <a:effectLst/>
                <a:latin typeface="open sans" panose="020B0606030504020204" pitchFamily="34" charset="0"/>
              </a:rPr>
              <a:t>the </a:t>
            </a:r>
            <a:r>
              <a:rPr lang="en-US" b="0" i="1" dirty="0">
                <a:solidFill>
                  <a:srgbClr val="222222"/>
                </a:solidFill>
                <a:effectLst/>
                <a:latin typeface="open sans" panose="020B0606030504020204" pitchFamily="34" charset="0"/>
              </a:rPr>
              <a:t>request</a:t>
            </a:r>
            <a:r>
              <a:rPr lang="en-US" b="0" i="0" dirty="0">
                <a:solidFill>
                  <a:srgbClr val="222222"/>
                </a:solidFill>
                <a:effectLst/>
                <a:latin typeface="open sans" panose="020B0606030504020204" pitchFamily="34" charset="0"/>
              </a:rPr>
              <a:t> amount of that system resource specifically for that container to use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apple-system"/>
              </a:rPr>
              <a:t>Your application might require at least 256MB of memory, but you might want to be sure that it doesn't consume more than 1GB of memory.</a:t>
            </a:r>
            <a:endParaRPr lang="en-US" dirty="0"/>
          </a:p>
          <a:p>
            <a:endParaRPr lang="en-US" dirty="0"/>
          </a:p>
          <a:p>
            <a:r>
              <a:rPr lang="en-US" b="0" i="0" dirty="0">
                <a:solidFill>
                  <a:srgbClr val="000000"/>
                </a:solidFill>
                <a:effectLst/>
                <a:latin typeface="-apple-system"/>
              </a:rPr>
              <a:t>Setting limits is useful to stop over-committing resources and protect other deployments from resource starvation</a:t>
            </a:r>
          </a:p>
          <a:p>
            <a:endParaRPr lang="en-US" b="0" i="0" dirty="0">
              <a:solidFill>
                <a:srgbClr val="000000"/>
              </a:solidFill>
              <a:effectLst/>
              <a:latin typeface="-apple-system"/>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9766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apple-system"/>
              </a:rPr>
              <a:t>In Kubernetes, the CPU is not assigned in percentages, but in </a:t>
            </a:r>
            <a:r>
              <a:rPr lang="en-US" b="1" i="0" dirty="0" err="1">
                <a:solidFill>
                  <a:srgbClr val="000000"/>
                </a:solidFill>
                <a:effectLst/>
                <a:latin typeface="-apple-system"/>
              </a:rPr>
              <a:t>millicpu</a:t>
            </a:r>
            <a:r>
              <a:rPr lang="en-US" b="1" i="0" dirty="0">
                <a:solidFill>
                  <a:srgbClr val="000000"/>
                </a:solidFill>
                <a:effectLst/>
                <a:latin typeface="-apple-system"/>
              </a:rPr>
              <a:t> (or </a:t>
            </a:r>
            <a:r>
              <a:rPr lang="en-US" b="1" i="0" dirty="0" err="1">
                <a:solidFill>
                  <a:srgbClr val="000000"/>
                </a:solidFill>
                <a:effectLst/>
                <a:latin typeface="-apple-system"/>
              </a:rPr>
              <a:t>millicores</a:t>
            </a:r>
            <a:r>
              <a:rPr lang="en-US" b="1" i="0" dirty="0">
                <a:solidFill>
                  <a:srgbClr val="000000"/>
                </a:solidFill>
                <a:effectLst/>
                <a:latin typeface="-apple-system"/>
              </a:rPr>
              <a:t>)</a:t>
            </a:r>
            <a:endParaRPr lang="en-US" b="0" i="0" dirty="0">
              <a:solidFill>
                <a:srgbClr val="000000"/>
              </a:solidFill>
              <a:effectLst/>
              <a:latin typeface="-apple-system"/>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1512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16</a:t>
            </a:fld>
            <a:endParaRPr lang="en-US"/>
          </a:p>
        </p:txBody>
      </p:sp>
    </p:spTree>
    <p:extLst>
      <p:ext uri="{BB962C8B-B14F-4D97-AF65-F5344CB8AC3E}">
        <p14:creationId xmlns:p14="http://schemas.microsoft.com/office/powerpoint/2010/main" val="3018763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17</a:t>
            </a:fld>
            <a:endParaRPr lang="en-US"/>
          </a:p>
        </p:txBody>
      </p:sp>
    </p:spTree>
    <p:extLst>
      <p:ext uri="{BB962C8B-B14F-4D97-AF65-F5344CB8AC3E}">
        <p14:creationId xmlns:p14="http://schemas.microsoft.com/office/powerpoint/2010/main" val="3226193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Kubernetes uses the horizontal pod autoscaler (HPA) to monitor the resource demand and automatically scale the number of replicas.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By default, the horizontal pod autoscaler checks the Metrics API every 30 seconds for any required changes in replica count. </a:t>
            </a:r>
          </a:p>
          <a:p>
            <a:pPr algn="l"/>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When changes are required, the number of replicas is increased or decreased accordingly.</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18</a:t>
            </a:fld>
            <a:endParaRPr lang="en-US"/>
          </a:p>
        </p:txBody>
      </p:sp>
    </p:spTree>
    <p:extLst>
      <p:ext uri="{BB962C8B-B14F-4D97-AF65-F5344CB8AC3E}">
        <p14:creationId xmlns:p14="http://schemas.microsoft.com/office/powerpoint/2010/main" val="1323657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When you configure the horizontal pod autoscaler for a given deployment, you define the minimum and maximum number of replicas that can run.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also define the metric to monitor and base any scaling decisions on, such as CPU usage.</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19</a:t>
            </a:fld>
            <a:endParaRPr lang="en-US"/>
          </a:p>
        </p:txBody>
      </p:sp>
    </p:spTree>
    <p:extLst>
      <p:ext uri="{BB962C8B-B14F-4D97-AF65-F5344CB8AC3E}">
        <p14:creationId xmlns:p14="http://schemas.microsoft.com/office/powerpoint/2010/main" val="3745790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To respond to changing pod demands, Kubernetes has a cluster autoscaler, that adjusts the number of nodes based on the requested compute resources in the node pool.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By default, the cluster autoscaler checks the Metrics API server every 10 seconds for any required changes in node count.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If the cluster </a:t>
            </a:r>
            <a:r>
              <a:rPr lang="en-US" b="0" i="0" dirty="0" err="1">
                <a:solidFill>
                  <a:srgbClr val="171717"/>
                </a:solidFill>
                <a:effectLst/>
                <a:latin typeface="Segoe UI" panose="020B0502040204020203" pitchFamily="34" charset="0"/>
              </a:rPr>
              <a:t>autoscale</a:t>
            </a:r>
            <a:r>
              <a:rPr lang="en-US" b="0" i="0" dirty="0">
                <a:solidFill>
                  <a:srgbClr val="171717"/>
                </a:solidFill>
                <a:effectLst/>
                <a:latin typeface="Segoe UI" panose="020B0502040204020203" pitchFamily="34" charset="0"/>
              </a:rPr>
              <a:t> determines that a change is required, the number of nodes in your AKS cluster is increased or decreased accordingly.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Cluster autoscaler is typically used alongside the horizontal pod autoscaler. When combined, the horizontal pod autoscaler increases or decreases the number of pods based on application demand, and the cluster autoscaler adjusts the number of nodes as needed to run those additional pods accordingly.</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20</a:t>
            </a:fld>
            <a:endParaRPr lang="en-US"/>
          </a:p>
        </p:txBody>
      </p:sp>
    </p:spTree>
    <p:extLst>
      <p:ext uri="{BB962C8B-B14F-4D97-AF65-F5344CB8AC3E}">
        <p14:creationId xmlns:p14="http://schemas.microsoft.com/office/powerpoint/2010/main" val="2710683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b="0" i="0" dirty="0">
                <a:effectLst/>
                <a:latin typeface="-apple-system"/>
              </a:rPr>
              <a:t>Our </a:t>
            </a:r>
            <a:r>
              <a:rPr lang="en-US" b="0" i="0" dirty="0" err="1">
                <a:effectLst/>
                <a:latin typeface="-apple-system"/>
              </a:rPr>
              <a:t>usergroup</a:t>
            </a:r>
            <a:r>
              <a:rPr lang="en-US" b="0" i="0" dirty="0">
                <a:effectLst/>
                <a:latin typeface="-apple-system"/>
              </a:rPr>
              <a:t> partners with Microsoft Norway</a:t>
            </a:r>
          </a:p>
          <a:p>
            <a:endParaRPr lang="ru-RU" b="0" i="0" dirty="0">
              <a:effectLst/>
              <a:latin typeface="-apple-system"/>
            </a:endParaRPr>
          </a:p>
          <a:p>
            <a:r>
              <a:rPr lang="en-US" b="0" i="0" dirty="0">
                <a:effectLst/>
                <a:latin typeface="-apple-system"/>
              </a:rPr>
              <a:t>On this slide you’ll find a link to the documentation about cluster autoscaling using AKS, and a link to claim your digital badge of the Azure Heroes program. </a:t>
            </a:r>
            <a:endParaRPr lang="ru-RU" b="0" i="0" dirty="0">
              <a:effectLst/>
              <a:latin typeface="-apple-system"/>
            </a:endParaRPr>
          </a:p>
          <a:p>
            <a:endParaRPr lang="ru-RU" b="0" i="0" dirty="0">
              <a:effectLst/>
              <a:latin typeface="-apple-system"/>
            </a:endParaRPr>
          </a:p>
          <a:p>
            <a:r>
              <a:rPr lang="en-US" b="0" i="0" dirty="0">
                <a:effectLst/>
                <a:latin typeface="-apple-system"/>
              </a:rPr>
              <a:t>Also, Microsoft Norway has a tech twitter account where they announce their own and community-driven events for the developers – please follow @MSDevNo to stay updated.</a:t>
            </a:r>
            <a:endParaRPr lang="ru-RU" b="0" i="0" dirty="0">
              <a:effectLst/>
              <a:latin typeface="-apple-system"/>
            </a:endParaRPr>
          </a:p>
          <a:p>
            <a:endParaRPr lang="ru-RU" b="0" i="0" dirty="0">
              <a:effectLst/>
              <a:latin typeface="-apple-system"/>
            </a:endParaRPr>
          </a:p>
          <a:p>
            <a:endParaRPr lang="ru-RU" b="0" i="0" dirty="0">
              <a:effectLst/>
              <a:latin typeface="-apple-system"/>
            </a:endParaRPr>
          </a:p>
          <a:p>
            <a:endParaRPr lang="ru-RU" b="0" i="0" dirty="0">
              <a:effectLst/>
              <a:latin typeface="-apple-system"/>
            </a:endParaRPr>
          </a:p>
          <a:p>
            <a:pPr marL="171450" indent="-171450">
              <a:buFontTx/>
              <a:buChar char="-"/>
            </a:pPr>
            <a:r>
              <a:rPr lang="en-US" b="0" i="0" dirty="0">
                <a:effectLst/>
                <a:latin typeface="-apple-system"/>
              </a:rPr>
              <a:t>If you want to learn more about autoscaling in AKS, please check the tutorial here: </a:t>
            </a:r>
            <a:r>
              <a:rPr lang="en-US" i="0" dirty="0">
                <a:effectLst/>
                <a:latin typeface="-apple-system"/>
                <a:hlinkClick r:id="rId3"/>
              </a:rPr>
              <a:t>https://aka.ms/azure-aks</a:t>
            </a:r>
            <a:r>
              <a:rPr lang="en-US" b="0" i="0" dirty="0">
                <a:effectLst/>
                <a:latin typeface="-apple-system"/>
              </a:rPr>
              <a:t> - </a:t>
            </a:r>
            <a:endParaRPr lang="ru-RU" b="0" i="0" dirty="0">
              <a:effectLst/>
              <a:latin typeface="-apple-system"/>
            </a:endParaRPr>
          </a:p>
          <a:p>
            <a:pPr marL="171450" indent="-171450">
              <a:buFontTx/>
              <a:buChar char="-"/>
            </a:pPr>
            <a:r>
              <a:rPr lang="en-US" b="0" i="0" dirty="0">
                <a:effectLst/>
                <a:latin typeface="-apple-system"/>
              </a:rPr>
              <a:t>All today’s attendees are welcome to claim their digital badges of the Azure Heroes program. Click here and follow the instructions on how to claim it: </a:t>
            </a:r>
            <a:r>
              <a:rPr lang="en-US" i="0" dirty="0">
                <a:effectLst/>
                <a:latin typeface="-apple-system"/>
                <a:hlinkClick r:id="rId4"/>
              </a:rPr>
              <a:t>https://aka.ms/azure-heroes-badge</a:t>
            </a:r>
            <a:r>
              <a:rPr lang="en-US" b="0" i="0" dirty="0">
                <a:effectLst/>
                <a:latin typeface="-apple-system"/>
              </a:rPr>
              <a:t> </a:t>
            </a:r>
            <a:endParaRPr lang="ru-RU" b="0" i="0" dirty="0">
              <a:effectLst/>
              <a:latin typeface="-apple-system"/>
            </a:endParaRPr>
          </a:p>
          <a:p>
            <a:pPr marL="171450" indent="-171450">
              <a:buFontTx/>
              <a:buChar char="-"/>
            </a:pPr>
            <a:r>
              <a:rPr lang="en-US" b="0" i="0" dirty="0">
                <a:effectLst/>
                <a:latin typeface="-apple-system"/>
              </a:rPr>
              <a:t>Follow </a:t>
            </a:r>
            <a:r>
              <a:rPr lang="en-US" i="0" dirty="0">
                <a:effectLst/>
                <a:latin typeface="-apple-system"/>
                <a:hlinkClick r:id="rId5"/>
              </a:rPr>
              <a:t>https://twitter.com/msdevno</a:t>
            </a:r>
            <a:r>
              <a:rPr lang="en-US" b="0" i="0" dirty="0">
                <a:effectLst/>
                <a:latin typeface="-apple-system"/>
              </a:rPr>
              <a:t> to not miss the events for the developers – to learn about Azure and to gather more Azure Heroes badges!</a:t>
            </a:r>
            <a:endParaRPr lang="en-US" dirty="0"/>
          </a:p>
        </p:txBody>
      </p:sp>
      <p:sp>
        <p:nvSpPr>
          <p:cNvPr id="4" name="Slide Number Placeholder 3"/>
          <p:cNvSpPr>
            <a:spLocks noGrp="1"/>
          </p:cNvSpPr>
          <p:nvPr>
            <p:ph type="sldNum" sz="quarter" idx="10"/>
          </p:nvPr>
        </p:nvSpPr>
        <p:spPr/>
        <p:txBody>
          <a:bodyPr/>
          <a:lstStyle/>
          <a:p>
            <a:pPr marL="0" marR="0" lvl="0" indent="0" algn="r" defTabSz="914325"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25"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0553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0553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227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8396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762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668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1065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7227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3065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7689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594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96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9217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451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5403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cluster is a set of computers that you configure to work together and view as a single system. The computers configured in the cluster will typically do different type of tasks. For example, they'll host websites, APIs, or run compute-intensive batches.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cluster uses centralized software that's responsible for scheduling and controlling these tasks. The computers in a cluster that run the tasks are called </a:t>
            </a:r>
            <a:r>
              <a:rPr lang="en-US" b="0" i="1" dirty="0">
                <a:solidFill>
                  <a:srgbClr val="171717"/>
                </a:solidFill>
                <a:effectLst/>
                <a:latin typeface="Segoe UI" panose="020B0502040204020203" pitchFamily="34" charset="0"/>
              </a:rPr>
              <a:t>nodes</a:t>
            </a:r>
            <a:r>
              <a:rPr lang="en-US" b="0" i="0" dirty="0">
                <a:solidFill>
                  <a:srgbClr val="171717"/>
                </a:solidFill>
                <a:effectLst/>
                <a:latin typeface="Segoe UI" panose="020B0502040204020203" pitchFamily="34" charset="0"/>
              </a:rPr>
              <a:t>, and the computers that run the scheduling software are called control </a:t>
            </a:r>
            <a:r>
              <a:rPr lang="en-US" b="0" i="1" dirty="0">
                <a:solidFill>
                  <a:srgbClr val="171717"/>
                </a:solidFill>
                <a:effectLst/>
                <a:latin typeface="Segoe UI" panose="020B0502040204020203" pitchFamily="34" charset="0"/>
              </a:rPr>
              <a:t>planes</a:t>
            </a:r>
            <a:r>
              <a:rPr lang="en-US" b="0" i="0" dirty="0">
                <a:solidFill>
                  <a:srgbClr val="171717"/>
                </a:solidFill>
                <a:effectLst/>
                <a:latin typeface="Segoe UI" panose="020B0502040204020203" pitchFamily="34" charset="0"/>
              </a:rPr>
              <a:t>.</a:t>
            </a:r>
          </a:p>
          <a:p>
            <a:endParaRPr lang="en-US" dirty="0"/>
          </a:p>
          <a:p>
            <a:r>
              <a:rPr lang="en-US" b="0" i="0" dirty="0">
                <a:solidFill>
                  <a:srgbClr val="171717"/>
                </a:solidFill>
                <a:effectLst/>
                <a:latin typeface="Segoe UI" panose="020B0502040204020203" pitchFamily="34" charset="0"/>
              </a:rPr>
              <a:t>A node in a Kubernetes cluster is where your compute workloads run. </a:t>
            </a:r>
          </a:p>
          <a:p>
            <a:r>
              <a:rPr lang="en-US" b="0" i="0" dirty="0">
                <a:solidFill>
                  <a:srgbClr val="171717"/>
                </a:solidFill>
                <a:effectLst/>
                <a:latin typeface="Segoe UI" panose="020B0502040204020203" pitchFamily="34" charset="0"/>
              </a:rPr>
              <a:t>Each node communicates with the control plane via the API server to inform it about state changes on the node.</a:t>
            </a:r>
            <a:endParaRPr lang="en-US" dirty="0"/>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1091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Unlike in a Docker environment, you can't run containers directly on Kubernetes. </a:t>
            </a:r>
          </a:p>
          <a:p>
            <a:pPr algn="l"/>
            <a:r>
              <a:rPr lang="en-US" b="0" i="0" dirty="0">
                <a:solidFill>
                  <a:srgbClr val="171717"/>
                </a:solidFill>
                <a:effectLst/>
                <a:latin typeface="Segoe UI" panose="020B0502040204020203" pitchFamily="34" charset="0"/>
              </a:rPr>
              <a:t>You package the container into a Kubernetes object called a pod. </a:t>
            </a:r>
          </a:p>
          <a:p>
            <a:pPr algn="l"/>
            <a:r>
              <a:rPr lang="en-US" b="0" i="0" dirty="0">
                <a:solidFill>
                  <a:srgbClr val="171717"/>
                </a:solidFill>
                <a:effectLst/>
                <a:latin typeface="Segoe UI" panose="020B0502040204020203" pitchFamily="34" charset="0"/>
              </a:rPr>
              <a:t>A pod is the smallest object that you can create in Kubernetes.</a:t>
            </a:r>
          </a:p>
          <a:p>
            <a:pPr algn="l"/>
            <a:br>
              <a:rPr lang="en-US" dirty="0"/>
            </a:br>
            <a:r>
              <a:rPr lang="en-US" b="0" i="0" dirty="0">
                <a:solidFill>
                  <a:srgbClr val="171717"/>
                </a:solidFill>
                <a:effectLst/>
                <a:latin typeface="Segoe UI" panose="020B0502040204020203" pitchFamily="34" charset="0"/>
              </a:rPr>
              <a:t>A single pod can hold a group of one or more containers. However, a pod typically doesn't contain multiples of the same app.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pod template enables you to define the configuration of the pod you want to deploy. </a:t>
            </a:r>
          </a:p>
          <a:p>
            <a:pPr algn="l"/>
            <a:r>
              <a:rPr lang="en-US" b="0" i="0" dirty="0">
                <a:solidFill>
                  <a:srgbClr val="171717"/>
                </a:solidFill>
                <a:effectLst/>
                <a:latin typeface="Segoe UI" panose="020B0502040204020203" pitchFamily="34" charset="0"/>
              </a:rPr>
              <a:t>The template contains information, such as the name of container image, and which container registry to use to fetch the images. </a:t>
            </a:r>
          </a:p>
          <a:p>
            <a:pPr algn="l"/>
            <a:r>
              <a:rPr lang="en-US" b="0" i="0" dirty="0">
                <a:solidFill>
                  <a:srgbClr val="171717"/>
                </a:solidFill>
                <a:effectLst/>
                <a:latin typeface="Segoe UI" panose="020B0502040204020203" pitchFamily="34" charset="0"/>
              </a:rPr>
              <a:t>The template may also include runtime configuration information, such as ports to use. </a:t>
            </a:r>
          </a:p>
          <a:p>
            <a:pPr algn="l"/>
            <a:r>
              <a:rPr lang="en-US" b="0" i="0" dirty="0">
                <a:solidFill>
                  <a:srgbClr val="171717"/>
                </a:solidFill>
                <a:effectLst/>
                <a:latin typeface="Segoe UI" panose="020B0502040204020203" pitchFamily="34" charset="0"/>
              </a:rPr>
              <a:t>Templates are defined by using YAML.</a:t>
            </a:r>
          </a:p>
          <a:p>
            <a:pPr algn="l"/>
            <a:r>
              <a:rPr lang="en-US" b="0" i="0" dirty="0">
                <a:solidFill>
                  <a:srgbClr val="171717"/>
                </a:solidFill>
                <a:effectLst/>
                <a:latin typeface="Segoe UI" panose="020B0502040204020203" pitchFamily="34" charset="0"/>
              </a:rPr>
              <a:t>You can use templates to deploy pods manually. However, a manually-deployed pod isn't relaunched after it fails, is deleted, or is terminated. </a:t>
            </a:r>
          </a:p>
          <a:p>
            <a:pPr algn="l"/>
            <a:r>
              <a:rPr lang="en-US" b="0" i="0" dirty="0">
                <a:solidFill>
                  <a:srgbClr val="171717"/>
                </a:solidFill>
                <a:effectLst/>
                <a:latin typeface="Segoe UI" panose="020B0502040204020203" pitchFamily="34" charset="0"/>
              </a:rPr>
              <a:t>To manage the lifecycle of a pod, you need to create a higher-level Kubernetes object.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60F4-8102-4EC4-BB24-179BCBD2EB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1181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5B05E-8C55-4E3D-87AF-0BE07E65D3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3D8F83-E11B-44EB-A75F-0EFBFC1628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1DBE56-69B1-4AD1-A3A9-9A4916C72AEC}"/>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5" name="Footer Placeholder 4">
            <a:extLst>
              <a:ext uri="{FF2B5EF4-FFF2-40B4-BE49-F238E27FC236}">
                <a16:creationId xmlns:a16="http://schemas.microsoft.com/office/drawing/2014/main" id="{82BD8DAD-A041-4C95-8E1F-3CFF3CA145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CF05E-7091-442F-8B56-1F36A93D11B2}"/>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1394814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CEAB0-F2C2-4FBE-AFAD-6B52122347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0BA780-10C0-4F70-A0D1-B53136B203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EF692-F52E-4077-BDBD-D10760D06FC8}"/>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5" name="Footer Placeholder 4">
            <a:extLst>
              <a:ext uri="{FF2B5EF4-FFF2-40B4-BE49-F238E27FC236}">
                <a16:creationId xmlns:a16="http://schemas.microsoft.com/office/drawing/2014/main" id="{B0E6BCC3-7E99-4491-BB6D-B5A02E4EDC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DB861E-BEF2-4FBB-B8C3-DDD363DD3642}"/>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3978376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210351-1056-45BF-80ED-FB2AFEAB75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1E463D-0C20-45A1-BAA1-A33BCE0BA1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418BC4-1FBE-4ED6-B83E-363176703E35}"/>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5" name="Footer Placeholder 4">
            <a:extLst>
              <a:ext uri="{FF2B5EF4-FFF2-40B4-BE49-F238E27FC236}">
                <a16:creationId xmlns:a16="http://schemas.microsoft.com/office/drawing/2014/main" id="{FB3FDFE6-A4EB-484B-9BCF-DFD93DD4E1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8714F-37B7-4F0A-8C14-EE7B35051645}"/>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3546618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82467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8"/>
            <a:ext cx="11653523" cy="1796217"/>
          </a:xfrm>
          <a:noFill/>
        </p:spPr>
        <p:txBody>
          <a:bodyPr tIns="89626" bIns="89626" anchor="t" anchorCtr="0"/>
          <a:lstStyle>
            <a:lvl1pPr>
              <a:defRPr sz="8700"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5496203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400BE-3C68-4679-AB73-34CD27E8B6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B6816D-8F3C-4ED2-9406-B7794103A1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FDB5F-4ADD-42AF-B8DA-02FA0C8DFBE3}"/>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5" name="Footer Placeholder 4">
            <a:extLst>
              <a:ext uri="{FF2B5EF4-FFF2-40B4-BE49-F238E27FC236}">
                <a16:creationId xmlns:a16="http://schemas.microsoft.com/office/drawing/2014/main" id="{E840CF7A-56AB-4910-BA8F-ED6F6A3E15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5FA5E-8C0A-455A-A8D5-9E6DDEF8669C}"/>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900357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EDF8-CE44-4B51-8433-132B98B0E0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931ED0-C0E4-4B37-AC49-0BE925C561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361188-0C17-48C0-BFC6-B0F7583F125E}"/>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5" name="Footer Placeholder 4">
            <a:extLst>
              <a:ext uri="{FF2B5EF4-FFF2-40B4-BE49-F238E27FC236}">
                <a16:creationId xmlns:a16="http://schemas.microsoft.com/office/drawing/2014/main" id="{1D87DCA3-F8FE-4A60-B204-2F7455A7F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49576-B3BC-4688-9FD1-BD85BA1092C1}"/>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776097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346E-3FAE-4FD4-90FE-7B06EAFA3B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5D9574-A827-4B3F-B385-EFBA0FDC79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ADFAC-66BE-4303-BFC1-54C34F12EB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421C22-0A60-4A0C-90C4-EC0A5D4D4CCB}"/>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6" name="Footer Placeholder 5">
            <a:extLst>
              <a:ext uri="{FF2B5EF4-FFF2-40B4-BE49-F238E27FC236}">
                <a16:creationId xmlns:a16="http://schemas.microsoft.com/office/drawing/2014/main" id="{32B00CB1-DD84-428C-8FE4-49AAFDEF2D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F87ACD-AA51-4BDD-8AA3-B3F070626E83}"/>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43682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F057D-2A7F-4469-A699-A21DD69857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FC04CE-6F7A-4403-ADBB-F949A12A59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C958FC-2FB0-4B7A-A8AE-77B7B2CCF8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9CBBAC-E054-4E99-A8F0-D0ACFCA380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E7065C-6641-440E-A5E3-F5BC083639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0726D5-E86B-41CA-9570-B52AF64376C4}"/>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8" name="Footer Placeholder 7">
            <a:extLst>
              <a:ext uri="{FF2B5EF4-FFF2-40B4-BE49-F238E27FC236}">
                <a16:creationId xmlns:a16="http://schemas.microsoft.com/office/drawing/2014/main" id="{F968E487-7F4C-4BFA-8B3B-4A4C1C7555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C0F434-81EE-4206-9E0A-83DB47B48A49}"/>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1985265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6A86-51DF-4F57-826C-04372D92CB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BCBCEB-6F83-49D9-86C6-732AFB33755C}"/>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4" name="Footer Placeholder 3">
            <a:extLst>
              <a:ext uri="{FF2B5EF4-FFF2-40B4-BE49-F238E27FC236}">
                <a16:creationId xmlns:a16="http://schemas.microsoft.com/office/drawing/2014/main" id="{58873546-0610-47AF-A571-EA5262334F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EC86CA-C3D3-407D-BADC-82882A42B65A}"/>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3614715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294C46-F0DD-4F57-8A11-095BA9801E21}"/>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3" name="Footer Placeholder 2">
            <a:extLst>
              <a:ext uri="{FF2B5EF4-FFF2-40B4-BE49-F238E27FC236}">
                <a16:creationId xmlns:a16="http://schemas.microsoft.com/office/drawing/2014/main" id="{CAF11992-1285-4B63-9653-C4DE19A529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E82736-DE48-4560-B3A0-F8B6C114609D}"/>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4035492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352D-1F38-4344-907A-FEB99510F5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708CB7-2A98-4948-82B5-EF924ACE69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87E24E-BAF7-48F1-A04E-9B92F4DFB0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1E31D7-538E-4CF9-B549-4A3A003893D4}"/>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6" name="Footer Placeholder 5">
            <a:extLst>
              <a:ext uri="{FF2B5EF4-FFF2-40B4-BE49-F238E27FC236}">
                <a16:creationId xmlns:a16="http://schemas.microsoft.com/office/drawing/2014/main" id="{9FAB9163-D6A8-4C3A-8BCE-275E151D83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47A0D7-3C98-4F8A-8053-8F7A3D3687CF}"/>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212641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FF957-B711-4991-8E4D-20BAA7468C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E82E31-E2A6-41B5-AC9E-CCE7FE8F41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278B72-739A-4E15-9198-1B88D76D15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D25B6A-7B94-48EF-A7B7-A55144141F82}"/>
              </a:ext>
            </a:extLst>
          </p:cNvPr>
          <p:cNvSpPr>
            <a:spLocks noGrp="1"/>
          </p:cNvSpPr>
          <p:nvPr>
            <p:ph type="dt" sz="half" idx="10"/>
          </p:nvPr>
        </p:nvSpPr>
        <p:spPr/>
        <p:txBody>
          <a:bodyPr/>
          <a:lstStyle/>
          <a:p>
            <a:fld id="{CE88D40F-0E01-46E3-A0A3-09B1E418DDBF}" type="datetimeFigureOut">
              <a:rPr lang="en-US" smtClean="0"/>
              <a:t>1/27/2022</a:t>
            </a:fld>
            <a:endParaRPr lang="en-US"/>
          </a:p>
        </p:txBody>
      </p:sp>
      <p:sp>
        <p:nvSpPr>
          <p:cNvPr id="6" name="Footer Placeholder 5">
            <a:extLst>
              <a:ext uri="{FF2B5EF4-FFF2-40B4-BE49-F238E27FC236}">
                <a16:creationId xmlns:a16="http://schemas.microsoft.com/office/drawing/2014/main" id="{13140DE5-E1C5-46F0-8191-6AC9194FA8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897576-4183-4532-AC43-3C749D50CBFB}"/>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772419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FDF9FE-18B1-4772-844B-D880F06D18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0C7DE2-AA30-4BE4-BC7F-D13D9009FE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4AE12-7B7F-4F60-BBAC-88B7880A6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88D40F-0E01-46E3-A0A3-09B1E418DDBF}" type="datetimeFigureOut">
              <a:rPr lang="en-US" smtClean="0"/>
              <a:t>1/27/2022</a:t>
            </a:fld>
            <a:endParaRPr lang="en-US"/>
          </a:p>
        </p:txBody>
      </p:sp>
      <p:sp>
        <p:nvSpPr>
          <p:cNvPr id="5" name="Footer Placeholder 4">
            <a:extLst>
              <a:ext uri="{FF2B5EF4-FFF2-40B4-BE49-F238E27FC236}">
                <a16:creationId xmlns:a16="http://schemas.microsoft.com/office/drawing/2014/main" id="{5655E7D0-3B7A-48E2-BBCC-6D8CDD5A86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B75E22-47B2-4AA9-890F-3ABD3F7E9D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946CE-0E75-440B-ABBF-AF945159FBF7}" type="slidenum">
              <a:rPr lang="en-US" smtClean="0"/>
              <a:t>‹#›</a:t>
            </a:fld>
            <a:endParaRPr lang="en-US"/>
          </a:p>
        </p:txBody>
      </p:sp>
    </p:spTree>
    <p:extLst>
      <p:ext uri="{BB962C8B-B14F-4D97-AF65-F5344CB8AC3E}">
        <p14:creationId xmlns:p14="http://schemas.microsoft.com/office/powerpoint/2010/main" val="19304761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hyperlink" Target="https://learnk8s.io/setting-cpu-memory-limits-requests" TargetMode="External"/><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7.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hyperlink" Target="https://docs.microsoft.com/en-us/azure/aks/concepts-scale" TargetMode="External"/><Relationship Id="rId4" Type="http://schemas.openxmlformats.org/officeDocument/2006/relationships/image" Target="../media/image18.png"/><Relationship Id="rId9"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hyperlink" Target="https://kubernetes.io/docs/tasks/run-application/horizontal-pod-autoscale/" TargetMode="Externa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hyperlink" Target="https://docs.microsoft.com/en-us/azure/aks/concepts-scale" TargetMode="Externa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2.svg"/><Relationship Id="rId10" Type="http://schemas.openxmlformats.org/officeDocument/2006/relationships/image" Target="../media/image35.png"/><Relationship Id="rId4" Type="http://schemas.openxmlformats.org/officeDocument/2006/relationships/image" Target="../media/image1.png"/><Relationship Id="rId9" Type="http://schemas.openxmlformats.org/officeDocument/2006/relationships/image" Target="../media/image34.png"/></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hyperlink" Target="https://keda.sh/docs/2.5/concepts/" TargetMode="External"/><Relationship Id="rId10" Type="http://schemas.openxmlformats.org/officeDocument/2006/relationships/image" Target="../media/image38.png"/><Relationship Id="rId4" Type="http://schemas.openxmlformats.org/officeDocument/2006/relationships/image" Target="../media/image17.pn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2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hyperlink" Target="https://github.com/kedacore/sample-dotnet-worker-servicebus-queue" TargetMode="Externa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3.png"/><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hyperlink" Target="https://kubernetes.io/docs/tutorials/kubernetes-basics/explore/explore-intro/" TargetMode="External"/><Relationship Id="rId5" Type="http://schemas.openxmlformats.org/officeDocument/2006/relationships/image" Target="../media/image19.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7.png"/><Relationship Id="rId9" Type="http://schemas.openxmlformats.org/officeDocument/2006/relationships/hyperlink" Target="https://kubernetes.io/docs/tutorials/kubernetes-basics/explore/explore-intr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23"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04CA4DF5-C512-4233-8F08-3FDA86F8239A}"/>
              </a:ext>
            </a:extLst>
          </p:cNvPr>
          <p:cNvSpPr txBox="1"/>
          <p:nvPr/>
        </p:nvSpPr>
        <p:spPr>
          <a:xfrm>
            <a:off x="440586" y="2323923"/>
            <a:ext cx="4689240" cy="2210153"/>
          </a:xfrm>
          <a:prstGeom prst="rect">
            <a:avLst/>
          </a:prstGeom>
        </p:spPr>
        <p:txBody>
          <a:bodyPr vert="horz" lIns="91440" tIns="45720" rIns="91440" bIns="45720" rtlCol="0" anchor="b">
            <a:normAutofit fontScale="92500"/>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libri Light" panose="020F0302020204030204"/>
                <a:ea typeface="+mn-ea"/>
                <a:cs typeface="+mn-cs"/>
              </a:rPr>
              <a:t>Scaling options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libri Light" panose="020F0302020204030204"/>
                <a:ea typeface="+mn-ea"/>
                <a:cs typeface="+mn-cs"/>
              </a:rPr>
              <a:t>for applications and clusters in AKS</a:t>
            </a:r>
          </a:p>
        </p:txBody>
      </p:sp>
      <p:sp>
        <p:nvSpPr>
          <p:cNvPr id="26"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Google Shape;55;p13">
            <a:extLst>
              <a:ext uri="{FF2B5EF4-FFF2-40B4-BE49-F238E27FC236}">
                <a16:creationId xmlns:a16="http://schemas.microsoft.com/office/drawing/2014/main" id="{F6E61504-9462-4F2B-BF6D-31CBE01EBD3B}"/>
              </a:ext>
            </a:extLst>
          </p:cNvPr>
          <p:cNvSpPr txBox="1">
            <a:spLocks noGrp="1"/>
          </p:cNvSpPr>
          <p:nvPr>
            <p:ph type="subTitle" idx="1"/>
          </p:nvPr>
        </p:nvSpPr>
        <p:spPr>
          <a:xfrm>
            <a:off x="1403610" y="5007835"/>
            <a:ext cx="5924212" cy="1039684"/>
          </a:xfrm>
          <a:prstGeom prst="rect">
            <a:avLst/>
          </a:prstGeom>
        </p:spPr>
        <p:txBody>
          <a:bodyPr spcFirstLastPara="1" wrap="square" lIns="91425" tIns="91425" rIns="91425" bIns="91425" anchor="t" anchorCtr="0">
            <a:noAutofit/>
          </a:bodyPr>
          <a:lstStyle/>
          <a:p>
            <a:pPr marL="0" lvl="0" indent="0" algn="ctr" rtl="0">
              <a:spcBef>
                <a:spcPts val="0"/>
              </a:spcBef>
              <a:spcAft>
                <a:spcPts val="600"/>
              </a:spcAft>
              <a:buNone/>
            </a:pPr>
            <a:r>
              <a:rPr lang="en" sz="2000" dirty="0">
                <a:latin typeface="Comic Sans MS" panose="030F0702030302020204" pitchFamily="66" charset="0"/>
              </a:rPr>
              <a:t>Infrastructure as Code User Group Oslo</a:t>
            </a:r>
            <a:endParaRPr lang="en-US" sz="2000" dirty="0">
              <a:latin typeface="Comic Sans MS" panose="030F0702030302020204" pitchFamily="66" charset="0"/>
            </a:endParaRPr>
          </a:p>
          <a:p>
            <a:pPr marL="0" lvl="0" indent="0" algn="ctr" rtl="0">
              <a:spcBef>
                <a:spcPts val="0"/>
              </a:spcBef>
              <a:spcAft>
                <a:spcPts val="600"/>
              </a:spcAft>
              <a:buNone/>
            </a:pPr>
            <a:r>
              <a:rPr lang="en" sz="2000" dirty="0">
                <a:latin typeface="Comic Sans MS" panose="030F0702030302020204" pitchFamily="66" charset="0"/>
              </a:rPr>
              <a:t>27.01.2022</a:t>
            </a:r>
            <a:endParaRPr lang="en-US" sz="2000" dirty="0">
              <a:latin typeface="Comic Sans MS" panose="030F0702030302020204" pitchFamily="66" charset="0"/>
            </a:endParaRPr>
          </a:p>
          <a:p>
            <a:pPr marL="0" lvl="0" indent="0" algn="ctr" rtl="0">
              <a:spcBef>
                <a:spcPts val="0"/>
              </a:spcBef>
              <a:spcAft>
                <a:spcPts val="600"/>
              </a:spcAft>
              <a:buNone/>
            </a:pPr>
            <a:r>
              <a:rPr lang="en-US" sz="2000" dirty="0">
                <a:latin typeface="Comic Sans MS" panose="030F0702030302020204" pitchFamily="66" charset="0"/>
              </a:rPr>
              <a:t>w</a:t>
            </a:r>
            <a:r>
              <a:rPr lang="en" sz="2000" dirty="0">
                <a:latin typeface="Comic Sans MS" panose="030F0702030302020204" pitchFamily="66" charset="0"/>
              </a:rPr>
              <a:t>ith Evgeny Borzenin</a:t>
            </a:r>
            <a:endParaRPr lang="en-US" sz="2000" dirty="0">
              <a:latin typeface="Comic Sans MS" panose="030F0702030302020204" pitchFamily="66" charset="0"/>
            </a:endParaRPr>
          </a:p>
        </p:txBody>
      </p:sp>
      <p:pic>
        <p:nvPicPr>
          <p:cNvPr id="12" name="Graphic 4">
            <a:extLst>
              <a:ext uri="{FF2B5EF4-FFF2-40B4-BE49-F238E27FC236}">
                <a16:creationId xmlns:a16="http://schemas.microsoft.com/office/drawing/2014/main" id="{EDCA261C-CB9C-438E-83DA-373119F69A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pic>
        <p:nvPicPr>
          <p:cNvPr id="13" name="Google Shape;56;p13">
            <a:extLst>
              <a:ext uri="{FF2B5EF4-FFF2-40B4-BE49-F238E27FC236}">
                <a16:creationId xmlns:a16="http://schemas.microsoft.com/office/drawing/2014/main" id="{5D6A8592-4B29-429E-A8AC-240C35AA1049}"/>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3" name="Graphic 2">
            <a:extLst>
              <a:ext uri="{FF2B5EF4-FFF2-40B4-BE49-F238E27FC236}">
                <a16:creationId xmlns:a16="http://schemas.microsoft.com/office/drawing/2014/main" id="{FF4373E4-48DF-412B-9CE6-8584724DCA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24108" y="2594084"/>
            <a:ext cx="2030226" cy="2030226"/>
          </a:xfrm>
          <a:prstGeom prst="rect">
            <a:avLst/>
          </a:prstGeom>
        </p:spPr>
      </p:pic>
      <p:pic>
        <p:nvPicPr>
          <p:cNvPr id="6" name="Graphic 5">
            <a:extLst>
              <a:ext uri="{FF2B5EF4-FFF2-40B4-BE49-F238E27FC236}">
                <a16:creationId xmlns:a16="http://schemas.microsoft.com/office/drawing/2014/main" id="{A00CF145-8B2E-4D19-BD37-6393D9FB78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59312" y="1481264"/>
            <a:ext cx="1071426" cy="1051399"/>
          </a:xfrm>
          <a:prstGeom prst="rect">
            <a:avLst/>
          </a:prstGeom>
        </p:spPr>
      </p:pic>
    </p:spTree>
    <p:extLst>
      <p:ext uri="{BB962C8B-B14F-4D97-AF65-F5344CB8AC3E}">
        <p14:creationId xmlns:p14="http://schemas.microsoft.com/office/powerpoint/2010/main" val="4153103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Pods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26751" y="1536633"/>
            <a:ext cx="11360800" cy="4555200"/>
          </a:xfrm>
        </p:spPr>
        <p:txBody>
          <a:bodyPr/>
          <a:lstStyle/>
          <a:p>
            <a:endParaRPr lang="en-US" dirty="0"/>
          </a:p>
          <a:p>
            <a:r>
              <a:rPr lang="en-US" dirty="0"/>
              <a:t>Pod is the smallest </a:t>
            </a:r>
            <a:r>
              <a:rPr lang="en-US" dirty="0">
                <a:solidFill>
                  <a:srgbClr val="171717"/>
                </a:solidFill>
                <a:latin typeface="Segoe UI" panose="020B0502040204020203" pitchFamily="34" charset="0"/>
              </a:rPr>
              <a:t>object that </a:t>
            </a:r>
            <a:br>
              <a:rPr lang="en-US" dirty="0">
                <a:solidFill>
                  <a:srgbClr val="171717"/>
                </a:solidFill>
                <a:latin typeface="Segoe UI" panose="020B0502040204020203" pitchFamily="34" charset="0"/>
              </a:rPr>
            </a:br>
            <a:r>
              <a:rPr lang="en-US" dirty="0">
                <a:solidFill>
                  <a:srgbClr val="171717"/>
                </a:solidFill>
                <a:latin typeface="Segoe UI" panose="020B0502040204020203" pitchFamily="34" charset="0"/>
              </a:rPr>
              <a:t>you can create</a:t>
            </a:r>
            <a:endParaRPr lang="en-US" dirty="0"/>
          </a:p>
          <a:p>
            <a:endParaRPr lang="en-US" dirty="0"/>
          </a:p>
          <a:p>
            <a:r>
              <a:rPr lang="en-US" dirty="0"/>
              <a:t>A single Pod can hold </a:t>
            </a:r>
            <a:r>
              <a:rPr lang="en-US" dirty="0">
                <a:solidFill>
                  <a:srgbClr val="171717"/>
                </a:solidFill>
                <a:latin typeface="Segoe UI" panose="020B0502040204020203" pitchFamily="34" charset="0"/>
              </a:rPr>
              <a:t>a group </a:t>
            </a:r>
            <a:br>
              <a:rPr lang="en-US" dirty="0">
                <a:solidFill>
                  <a:srgbClr val="171717"/>
                </a:solidFill>
                <a:latin typeface="Segoe UI" panose="020B0502040204020203" pitchFamily="34" charset="0"/>
              </a:rPr>
            </a:br>
            <a:r>
              <a:rPr lang="en-US" dirty="0">
                <a:solidFill>
                  <a:srgbClr val="171717"/>
                </a:solidFill>
                <a:latin typeface="Segoe UI" panose="020B0502040204020203" pitchFamily="34" charset="0"/>
              </a:rPr>
              <a:t>of one or more containers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6" name="Rectangle: Rounded Corners 5">
            <a:extLst>
              <a:ext uri="{FF2B5EF4-FFF2-40B4-BE49-F238E27FC236}">
                <a16:creationId xmlns:a16="http://schemas.microsoft.com/office/drawing/2014/main" id="{131EA81A-652A-436F-AF9E-C689292A1A19}"/>
              </a:ext>
            </a:extLst>
          </p:cNvPr>
          <p:cNvSpPr/>
          <p:nvPr/>
        </p:nvSpPr>
        <p:spPr>
          <a:xfrm>
            <a:off x="415600"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Node1</a:t>
            </a:r>
          </a:p>
        </p:txBody>
      </p:sp>
      <p:grpSp>
        <p:nvGrpSpPr>
          <p:cNvPr id="10" name="Group 9">
            <a:extLst>
              <a:ext uri="{FF2B5EF4-FFF2-40B4-BE49-F238E27FC236}">
                <a16:creationId xmlns:a16="http://schemas.microsoft.com/office/drawing/2014/main" id="{6FB1D45B-3C30-4691-85DB-9B48AF49559B}"/>
              </a:ext>
            </a:extLst>
          </p:cNvPr>
          <p:cNvGrpSpPr/>
          <p:nvPr/>
        </p:nvGrpSpPr>
        <p:grpSpPr>
          <a:xfrm>
            <a:off x="556054" y="4547286"/>
            <a:ext cx="1260389" cy="774081"/>
            <a:chOff x="556054" y="4547286"/>
            <a:chExt cx="1260389" cy="774081"/>
          </a:xfrm>
        </p:grpSpPr>
        <p:sp>
          <p:nvSpPr>
            <p:cNvPr id="7" name="Rectangle: Rounded Corners 6">
              <a:extLst>
                <a:ext uri="{FF2B5EF4-FFF2-40B4-BE49-F238E27FC236}">
                  <a16:creationId xmlns:a16="http://schemas.microsoft.com/office/drawing/2014/main" id="{27579412-D93A-41D2-911C-3735A149F5FD}"/>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a:t>
              </a:r>
            </a:p>
          </p:txBody>
        </p:sp>
        <p:sp>
          <p:nvSpPr>
            <p:cNvPr id="8" name="Rectangle: Rounded Corners 7">
              <a:extLst>
                <a:ext uri="{FF2B5EF4-FFF2-40B4-BE49-F238E27FC236}">
                  <a16:creationId xmlns:a16="http://schemas.microsoft.com/office/drawing/2014/main" id="{C6480DAA-FC07-4C3E-983C-B3D0C363F42F}"/>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a:t>
              </a:r>
            </a:p>
          </p:txBody>
        </p:sp>
      </p:grpSp>
      <p:sp>
        <p:nvSpPr>
          <p:cNvPr id="14" name="Rectangle: Rounded Corners 13">
            <a:extLst>
              <a:ext uri="{FF2B5EF4-FFF2-40B4-BE49-F238E27FC236}">
                <a16:creationId xmlns:a16="http://schemas.microsoft.com/office/drawing/2014/main" id="{E944C8F6-0618-4C48-8386-8E4C7D6A6F34}"/>
              </a:ext>
            </a:extLst>
          </p:cNvPr>
          <p:cNvSpPr/>
          <p:nvPr/>
        </p:nvSpPr>
        <p:spPr>
          <a:xfrm>
            <a:off x="4244161"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Node2</a:t>
            </a:r>
          </a:p>
        </p:txBody>
      </p:sp>
      <p:sp>
        <p:nvSpPr>
          <p:cNvPr id="15" name="Rectangle: Rounded Corners 14">
            <a:extLst>
              <a:ext uri="{FF2B5EF4-FFF2-40B4-BE49-F238E27FC236}">
                <a16:creationId xmlns:a16="http://schemas.microsoft.com/office/drawing/2014/main" id="{DAF6E2E1-489B-47FD-BC35-ABEA133449B2}"/>
              </a:ext>
            </a:extLst>
          </p:cNvPr>
          <p:cNvSpPr/>
          <p:nvPr/>
        </p:nvSpPr>
        <p:spPr>
          <a:xfrm>
            <a:off x="8053656"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Node3</a:t>
            </a:r>
          </a:p>
        </p:txBody>
      </p:sp>
      <p:grpSp>
        <p:nvGrpSpPr>
          <p:cNvPr id="11" name="Group 10">
            <a:extLst>
              <a:ext uri="{FF2B5EF4-FFF2-40B4-BE49-F238E27FC236}">
                <a16:creationId xmlns:a16="http://schemas.microsoft.com/office/drawing/2014/main" id="{FC6985C8-77AA-4247-AB7D-75B3474B17EF}"/>
              </a:ext>
            </a:extLst>
          </p:cNvPr>
          <p:cNvGrpSpPr/>
          <p:nvPr/>
        </p:nvGrpSpPr>
        <p:grpSpPr>
          <a:xfrm>
            <a:off x="6377667" y="4572000"/>
            <a:ext cx="1260389" cy="774081"/>
            <a:chOff x="6377667" y="4572000"/>
            <a:chExt cx="1260389" cy="774081"/>
          </a:xfrm>
        </p:grpSpPr>
        <p:sp>
          <p:nvSpPr>
            <p:cNvPr id="17" name="Rectangle: Rounded Corners 16">
              <a:extLst>
                <a:ext uri="{FF2B5EF4-FFF2-40B4-BE49-F238E27FC236}">
                  <a16:creationId xmlns:a16="http://schemas.microsoft.com/office/drawing/2014/main" id="{1158683F-D39A-484A-B6E1-BBB87E4008F2}"/>
                </a:ext>
              </a:extLst>
            </p:cNvPr>
            <p:cNvSpPr/>
            <p:nvPr/>
          </p:nvSpPr>
          <p:spPr>
            <a:xfrm>
              <a:off x="6377667" y="4572000"/>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a:t>
              </a:r>
            </a:p>
          </p:txBody>
        </p:sp>
        <p:sp>
          <p:nvSpPr>
            <p:cNvPr id="18" name="Rectangle: Rounded Corners 17">
              <a:extLst>
                <a:ext uri="{FF2B5EF4-FFF2-40B4-BE49-F238E27FC236}">
                  <a16:creationId xmlns:a16="http://schemas.microsoft.com/office/drawing/2014/main" id="{85EAAFBA-08E5-42E9-8715-0F21BEEFE111}"/>
                </a:ext>
              </a:extLst>
            </p:cNvPr>
            <p:cNvSpPr/>
            <p:nvPr/>
          </p:nvSpPr>
          <p:spPr>
            <a:xfrm>
              <a:off x="6563018" y="4955060"/>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app-b</a:t>
              </a:r>
            </a:p>
          </p:txBody>
        </p:sp>
      </p:grpSp>
      <p:grpSp>
        <p:nvGrpSpPr>
          <p:cNvPr id="19" name="Group 18">
            <a:extLst>
              <a:ext uri="{FF2B5EF4-FFF2-40B4-BE49-F238E27FC236}">
                <a16:creationId xmlns:a16="http://schemas.microsoft.com/office/drawing/2014/main" id="{9C1C3CC1-0DA4-48D1-8D2D-BCC60D210A11}"/>
              </a:ext>
            </a:extLst>
          </p:cNvPr>
          <p:cNvGrpSpPr/>
          <p:nvPr/>
        </p:nvGrpSpPr>
        <p:grpSpPr>
          <a:xfrm>
            <a:off x="8355227" y="4568019"/>
            <a:ext cx="1260389" cy="774081"/>
            <a:chOff x="556054" y="4547286"/>
            <a:chExt cx="1260389" cy="774081"/>
          </a:xfrm>
        </p:grpSpPr>
        <p:sp>
          <p:nvSpPr>
            <p:cNvPr id="20" name="Rectangle: Rounded Corners 19">
              <a:extLst>
                <a:ext uri="{FF2B5EF4-FFF2-40B4-BE49-F238E27FC236}">
                  <a16:creationId xmlns:a16="http://schemas.microsoft.com/office/drawing/2014/main" id="{221C296C-6269-421C-B49B-8FE4CFCB7AA5}"/>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a:t>
              </a:r>
            </a:p>
          </p:txBody>
        </p:sp>
        <p:sp>
          <p:nvSpPr>
            <p:cNvPr id="21" name="Rectangle: Rounded Corners 20">
              <a:extLst>
                <a:ext uri="{FF2B5EF4-FFF2-40B4-BE49-F238E27FC236}">
                  <a16:creationId xmlns:a16="http://schemas.microsoft.com/office/drawing/2014/main" id="{02A70D1B-4C57-44F8-B919-8D5CB1DB7090}"/>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a:t>
              </a:r>
            </a:p>
          </p:txBody>
        </p:sp>
      </p:grpSp>
      <p:grpSp>
        <p:nvGrpSpPr>
          <p:cNvPr id="9" name="Group 8">
            <a:extLst>
              <a:ext uri="{FF2B5EF4-FFF2-40B4-BE49-F238E27FC236}">
                <a16:creationId xmlns:a16="http://schemas.microsoft.com/office/drawing/2014/main" id="{3A80034E-722C-47A1-BD67-8E2282897CA4}"/>
              </a:ext>
            </a:extLst>
          </p:cNvPr>
          <p:cNvGrpSpPr/>
          <p:nvPr/>
        </p:nvGrpSpPr>
        <p:grpSpPr>
          <a:xfrm>
            <a:off x="2561968" y="4547286"/>
            <a:ext cx="1260389" cy="1087395"/>
            <a:chOff x="2561968" y="4547286"/>
            <a:chExt cx="1260389" cy="1087395"/>
          </a:xfrm>
        </p:grpSpPr>
        <p:sp>
          <p:nvSpPr>
            <p:cNvPr id="12" name="Rectangle: Rounded Corners 11">
              <a:extLst>
                <a:ext uri="{FF2B5EF4-FFF2-40B4-BE49-F238E27FC236}">
                  <a16:creationId xmlns:a16="http://schemas.microsoft.com/office/drawing/2014/main" id="{2140C993-F4D7-440A-9487-CEEFB02313F7}"/>
                </a:ext>
              </a:extLst>
            </p:cNvPr>
            <p:cNvSpPr/>
            <p:nvPr/>
          </p:nvSpPr>
          <p:spPr>
            <a:xfrm>
              <a:off x="2561968" y="4547286"/>
              <a:ext cx="1260389" cy="108739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a:t>
              </a:r>
            </a:p>
          </p:txBody>
        </p:sp>
        <p:sp>
          <p:nvSpPr>
            <p:cNvPr id="13" name="Rectangle: Rounded Corners 12">
              <a:extLst>
                <a:ext uri="{FF2B5EF4-FFF2-40B4-BE49-F238E27FC236}">
                  <a16:creationId xmlns:a16="http://schemas.microsoft.com/office/drawing/2014/main" id="{97CDB8A1-A360-4F57-925A-E35F8E8A70AD}"/>
                </a:ext>
              </a:extLst>
            </p:cNvPr>
            <p:cNvSpPr/>
            <p:nvPr/>
          </p:nvSpPr>
          <p:spPr>
            <a:xfrm>
              <a:off x="2747319" y="4930346"/>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app-b</a:t>
              </a:r>
            </a:p>
          </p:txBody>
        </p:sp>
        <p:sp>
          <p:nvSpPr>
            <p:cNvPr id="22" name="Rectangle: Rounded Corners 21">
              <a:extLst>
                <a:ext uri="{FF2B5EF4-FFF2-40B4-BE49-F238E27FC236}">
                  <a16:creationId xmlns:a16="http://schemas.microsoft.com/office/drawing/2014/main" id="{D19446CE-B2AB-44AB-BCE9-2D14D220FB01}"/>
                </a:ext>
              </a:extLst>
            </p:cNvPr>
            <p:cNvSpPr/>
            <p:nvPr/>
          </p:nvSpPr>
          <p:spPr>
            <a:xfrm>
              <a:off x="2742139" y="5305030"/>
              <a:ext cx="939114" cy="24713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app-d</a:t>
              </a:r>
            </a:p>
          </p:txBody>
        </p:sp>
      </p:grpSp>
      <p:pic>
        <p:nvPicPr>
          <p:cNvPr id="24" name="Graphic 4">
            <a:extLst>
              <a:ext uri="{FF2B5EF4-FFF2-40B4-BE49-F238E27FC236}">
                <a16:creationId xmlns:a16="http://schemas.microsoft.com/office/drawing/2014/main" id="{43B4261A-06B4-48DB-87F4-E380FBE987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23" name="Picture 22">
            <a:extLst>
              <a:ext uri="{FF2B5EF4-FFF2-40B4-BE49-F238E27FC236}">
                <a16:creationId xmlns:a16="http://schemas.microsoft.com/office/drawing/2014/main" id="{9A2F1C6C-857B-4194-97A3-E9FC2D50B9EE}"/>
              </a:ext>
            </a:extLst>
          </p:cNvPr>
          <p:cNvPicPr>
            <a:picLocks noChangeAspect="1"/>
          </p:cNvPicPr>
          <p:nvPr/>
        </p:nvPicPr>
        <p:blipFill>
          <a:blip r:embed="rId7"/>
          <a:stretch>
            <a:fillRect/>
          </a:stretch>
        </p:blipFill>
        <p:spPr>
          <a:xfrm>
            <a:off x="6667087" y="1655805"/>
            <a:ext cx="4976410" cy="2023898"/>
          </a:xfrm>
          <a:prstGeom prst="rect">
            <a:avLst/>
          </a:prstGeom>
        </p:spPr>
      </p:pic>
    </p:spTree>
    <p:extLst>
      <p:ext uri="{BB962C8B-B14F-4D97-AF65-F5344CB8AC3E}">
        <p14:creationId xmlns:p14="http://schemas.microsoft.com/office/powerpoint/2010/main" val="2830450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Desired State</a:t>
            </a:r>
            <a:br>
              <a:rPr lang="en-US" b="0" i="0" dirty="0">
                <a:solidFill>
                  <a:srgbClr val="222222"/>
                </a:solidFill>
                <a:effectLst/>
                <a:latin typeface="open sans" panose="020B0606030504020204" pitchFamily="34" charset="0"/>
              </a:rPr>
            </a:br>
            <a:endParaRPr lang="en-US" dirty="0"/>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600" y="1356967"/>
            <a:ext cx="11360800" cy="4555200"/>
          </a:xfrm>
        </p:spPr>
        <p:txBody>
          <a:bodyPr/>
          <a:lstStyle/>
          <a:p>
            <a:pPr marL="152396" indent="0">
              <a:buNone/>
            </a:pPr>
            <a:r>
              <a:rPr lang="en-US" dirty="0"/>
              <a:t>Imperative vs. Declarative - tell Kubernetes what you want, not what to do</a:t>
            </a:r>
          </a:p>
          <a:p>
            <a:pPr marL="152396" indent="0">
              <a:buNone/>
            </a:pPr>
            <a:endParaRPr lang="en-US" dirty="0"/>
          </a:p>
          <a:p>
            <a:pPr marL="152396" indent="0">
              <a:buNone/>
            </a:pPr>
            <a:r>
              <a:rPr lang="en-US" dirty="0"/>
              <a:t>Kubernetes always tries to steer the cluster to its desired state</a:t>
            </a:r>
          </a:p>
          <a:p>
            <a:pPr marL="152396" indent="0">
              <a:buNone/>
            </a:pPr>
            <a:endParaRPr lang="en-US" dirty="0"/>
          </a:p>
          <a:p>
            <a:r>
              <a:rPr lang="en-US" dirty="0"/>
              <a:t>You: “Hey, k8s, I want 3 replicas of app-a”</a:t>
            </a:r>
          </a:p>
          <a:p>
            <a:endParaRPr lang="en-US" dirty="0"/>
          </a:p>
          <a:p>
            <a:r>
              <a:rPr lang="en-US" dirty="0"/>
              <a:t>K8s: “Here are 3 replicas of app-a”</a:t>
            </a:r>
          </a:p>
          <a:p>
            <a:endParaRPr lang="en-US" dirty="0"/>
          </a:p>
          <a:p>
            <a:r>
              <a:rPr lang="en-US" dirty="0"/>
              <a:t>K8s: “</a:t>
            </a:r>
            <a:r>
              <a:rPr lang="en-US" dirty="0" err="1"/>
              <a:t>Upps</a:t>
            </a:r>
            <a:r>
              <a:rPr lang="en-US" dirty="0"/>
              <a:t>, one replica just died, I will try to find a node where I can spin up a new replica”</a:t>
            </a:r>
          </a:p>
          <a:p>
            <a:endParaRPr lang="en-US" dirty="0"/>
          </a:p>
          <a:p>
            <a:r>
              <a:rPr lang="en-US" dirty="0"/>
              <a:t>K8s: “Here are 3 replicas of app-a”</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6" name="Graphic 4">
            <a:extLst>
              <a:ext uri="{FF2B5EF4-FFF2-40B4-BE49-F238E27FC236}">
                <a16:creationId xmlns:a16="http://schemas.microsoft.com/office/drawing/2014/main" id="{F5FD509D-C343-4665-85FC-3A595CECC1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409023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Deployment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p:txBody>
          <a:bodyPr/>
          <a:lstStyle/>
          <a:p>
            <a:endParaRPr lang="en-US" dirty="0"/>
          </a:p>
          <a:p>
            <a:r>
              <a:rPr lang="en-US" dirty="0"/>
              <a:t>Pod templates</a:t>
            </a:r>
          </a:p>
          <a:p>
            <a:pPr marL="152396" indent="0">
              <a:buNone/>
            </a:pPr>
            <a:endParaRPr lang="en-US" dirty="0"/>
          </a:p>
          <a:p>
            <a:r>
              <a:rPr lang="en-US" dirty="0"/>
              <a:t>Replica Sets</a:t>
            </a:r>
          </a:p>
          <a:p>
            <a:endParaRPr lang="en-US" dirty="0"/>
          </a:p>
          <a:p>
            <a:r>
              <a:rPr lang="en-US" dirty="0"/>
              <a:t>Deployments</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32" name="Graphic 4">
            <a:extLst>
              <a:ext uri="{FF2B5EF4-FFF2-40B4-BE49-F238E27FC236}">
                <a16:creationId xmlns:a16="http://schemas.microsoft.com/office/drawing/2014/main" id="{43E105EC-0667-479D-AE1B-C80886C282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7" name="Picture 6">
            <a:extLst>
              <a:ext uri="{FF2B5EF4-FFF2-40B4-BE49-F238E27FC236}">
                <a16:creationId xmlns:a16="http://schemas.microsoft.com/office/drawing/2014/main" id="{BADF1137-9712-4827-BFCB-5235C4C1948E}"/>
              </a:ext>
            </a:extLst>
          </p:cNvPr>
          <p:cNvPicPr>
            <a:picLocks noChangeAspect="1"/>
          </p:cNvPicPr>
          <p:nvPr/>
        </p:nvPicPr>
        <p:blipFill>
          <a:blip r:embed="rId7"/>
          <a:stretch>
            <a:fillRect/>
          </a:stretch>
        </p:blipFill>
        <p:spPr>
          <a:xfrm>
            <a:off x="5466071" y="1536633"/>
            <a:ext cx="4978695" cy="4345440"/>
          </a:xfrm>
          <a:prstGeom prst="rect">
            <a:avLst/>
          </a:prstGeom>
        </p:spPr>
      </p:pic>
    </p:spTree>
    <p:extLst>
      <p:ext uri="{BB962C8B-B14F-4D97-AF65-F5344CB8AC3E}">
        <p14:creationId xmlns:p14="http://schemas.microsoft.com/office/powerpoint/2010/main" val="920014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Deployment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p:txBody>
          <a:bodyPr/>
          <a:lstStyle/>
          <a:p>
            <a:pPr marL="152396" indent="0">
              <a:buNone/>
            </a:pPr>
            <a:r>
              <a:rPr lang="en-US" dirty="0"/>
              <a:t>Deployments are requirements you give to Kubernetes regarding your applications (Pods)</a:t>
            </a:r>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6" name="Rectangle: Rounded Corners 5">
            <a:extLst>
              <a:ext uri="{FF2B5EF4-FFF2-40B4-BE49-F238E27FC236}">
                <a16:creationId xmlns:a16="http://schemas.microsoft.com/office/drawing/2014/main" id="{25C8BF48-3C98-4BA1-9782-C97382897872}"/>
              </a:ext>
            </a:extLst>
          </p:cNvPr>
          <p:cNvSpPr/>
          <p:nvPr/>
        </p:nvSpPr>
        <p:spPr>
          <a:xfrm>
            <a:off x="415600" y="3946680"/>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Node1</a:t>
            </a:r>
          </a:p>
        </p:txBody>
      </p:sp>
      <p:grpSp>
        <p:nvGrpSpPr>
          <p:cNvPr id="7" name="Group 6">
            <a:extLst>
              <a:ext uri="{FF2B5EF4-FFF2-40B4-BE49-F238E27FC236}">
                <a16:creationId xmlns:a16="http://schemas.microsoft.com/office/drawing/2014/main" id="{FBF21420-E673-42D4-87A7-6C8EA3DFA0A8}"/>
              </a:ext>
            </a:extLst>
          </p:cNvPr>
          <p:cNvGrpSpPr/>
          <p:nvPr/>
        </p:nvGrpSpPr>
        <p:grpSpPr>
          <a:xfrm>
            <a:off x="556054" y="4150244"/>
            <a:ext cx="1260389" cy="774081"/>
            <a:chOff x="556054" y="4547286"/>
            <a:chExt cx="1260389" cy="774081"/>
          </a:xfrm>
        </p:grpSpPr>
        <p:sp>
          <p:nvSpPr>
            <p:cNvPr id="8" name="Rectangle: Rounded Corners 7">
              <a:extLst>
                <a:ext uri="{FF2B5EF4-FFF2-40B4-BE49-F238E27FC236}">
                  <a16:creationId xmlns:a16="http://schemas.microsoft.com/office/drawing/2014/main" id="{9035A916-6293-409A-BCCD-66E209C3497B}"/>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a:t>
              </a:r>
            </a:p>
          </p:txBody>
        </p:sp>
        <p:sp>
          <p:nvSpPr>
            <p:cNvPr id="9" name="Rectangle: Rounded Corners 8">
              <a:extLst>
                <a:ext uri="{FF2B5EF4-FFF2-40B4-BE49-F238E27FC236}">
                  <a16:creationId xmlns:a16="http://schemas.microsoft.com/office/drawing/2014/main" id="{03A9957A-C180-46CA-AB42-20459A8761C6}"/>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a:t>
              </a:r>
            </a:p>
          </p:txBody>
        </p:sp>
      </p:grpSp>
      <p:sp>
        <p:nvSpPr>
          <p:cNvPr id="10" name="Rectangle: Rounded Corners 9">
            <a:extLst>
              <a:ext uri="{FF2B5EF4-FFF2-40B4-BE49-F238E27FC236}">
                <a16:creationId xmlns:a16="http://schemas.microsoft.com/office/drawing/2014/main" id="{37EA55ED-54DC-435C-8AEC-99BF96D3A4B7}"/>
              </a:ext>
            </a:extLst>
          </p:cNvPr>
          <p:cNvSpPr/>
          <p:nvPr/>
        </p:nvSpPr>
        <p:spPr>
          <a:xfrm>
            <a:off x="4244161" y="3946680"/>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Node2</a:t>
            </a:r>
          </a:p>
        </p:txBody>
      </p:sp>
      <p:sp>
        <p:nvSpPr>
          <p:cNvPr id="11" name="Rectangle: Rounded Corners 10">
            <a:extLst>
              <a:ext uri="{FF2B5EF4-FFF2-40B4-BE49-F238E27FC236}">
                <a16:creationId xmlns:a16="http://schemas.microsoft.com/office/drawing/2014/main" id="{DFDD6E0F-394A-4506-82D0-107694495578}"/>
              </a:ext>
            </a:extLst>
          </p:cNvPr>
          <p:cNvSpPr/>
          <p:nvPr/>
        </p:nvSpPr>
        <p:spPr>
          <a:xfrm>
            <a:off x="8053656" y="3946680"/>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Node3</a:t>
            </a:r>
          </a:p>
        </p:txBody>
      </p:sp>
      <p:grpSp>
        <p:nvGrpSpPr>
          <p:cNvPr id="19" name="Group 18">
            <a:extLst>
              <a:ext uri="{FF2B5EF4-FFF2-40B4-BE49-F238E27FC236}">
                <a16:creationId xmlns:a16="http://schemas.microsoft.com/office/drawing/2014/main" id="{9F8FB37E-A462-4C70-B309-3E02443EEA55}"/>
              </a:ext>
            </a:extLst>
          </p:cNvPr>
          <p:cNvGrpSpPr/>
          <p:nvPr/>
        </p:nvGrpSpPr>
        <p:grpSpPr>
          <a:xfrm>
            <a:off x="6377667" y="4174958"/>
            <a:ext cx="1260389" cy="774081"/>
            <a:chOff x="6377667" y="4572000"/>
            <a:chExt cx="1260389" cy="774081"/>
          </a:xfrm>
        </p:grpSpPr>
        <p:sp>
          <p:nvSpPr>
            <p:cNvPr id="13" name="Rectangle: Rounded Corners 12">
              <a:extLst>
                <a:ext uri="{FF2B5EF4-FFF2-40B4-BE49-F238E27FC236}">
                  <a16:creationId xmlns:a16="http://schemas.microsoft.com/office/drawing/2014/main" id="{2AE42FC0-42E3-4DBA-87A4-2778BD0FE6BB}"/>
                </a:ext>
              </a:extLst>
            </p:cNvPr>
            <p:cNvSpPr/>
            <p:nvPr/>
          </p:nvSpPr>
          <p:spPr>
            <a:xfrm>
              <a:off x="6377667" y="4572000"/>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a:t>
              </a:r>
            </a:p>
          </p:txBody>
        </p:sp>
        <p:sp>
          <p:nvSpPr>
            <p:cNvPr id="14" name="Rectangle: Rounded Corners 13">
              <a:extLst>
                <a:ext uri="{FF2B5EF4-FFF2-40B4-BE49-F238E27FC236}">
                  <a16:creationId xmlns:a16="http://schemas.microsoft.com/office/drawing/2014/main" id="{A62A82D9-5D91-4157-8A88-37C525F803E1}"/>
                </a:ext>
              </a:extLst>
            </p:cNvPr>
            <p:cNvSpPr/>
            <p:nvPr/>
          </p:nvSpPr>
          <p:spPr>
            <a:xfrm>
              <a:off x="6563018" y="4955060"/>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app-b</a:t>
              </a:r>
            </a:p>
          </p:txBody>
        </p:sp>
      </p:grpSp>
      <p:grpSp>
        <p:nvGrpSpPr>
          <p:cNvPr id="15" name="Group 14">
            <a:extLst>
              <a:ext uri="{FF2B5EF4-FFF2-40B4-BE49-F238E27FC236}">
                <a16:creationId xmlns:a16="http://schemas.microsoft.com/office/drawing/2014/main" id="{BA4FCC77-2ED0-4BA5-A46A-ADCC79F7979D}"/>
              </a:ext>
            </a:extLst>
          </p:cNvPr>
          <p:cNvGrpSpPr/>
          <p:nvPr/>
        </p:nvGrpSpPr>
        <p:grpSpPr>
          <a:xfrm>
            <a:off x="8355227" y="4170977"/>
            <a:ext cx="1260389" cy="774081"/>
            <a:chOff x="556054" y="4547286"/>
            <a:chExt cx="1260389" cy="774081"/>
          </a:xfrm>
        </p:grpSpPr>
        <p:sp>
          <p:nvSpPr>
            <p:cNvPr id="16" name="Rectangle: Rounded Corners 15">
              <a:extLst>
                <a:ext uri="{FF2B5EF4-FFF2-40B4-BE49-F238E27FC236}">
                  <a16:creationId xmlns:a16="http://schemas.microsoft.com/office/drawing/2014/main" id="{C5212C18-BF98-4272-9FCC-D1F9BD7F742A}"/>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a:t>
              </a:r>
            </a:p>
          </p:txBody>
        </p:sp>
        <p:sp>
          <p:nvSpPr>
            <p:cNvPr id="17" name="Rectangle: Rounded Corners 16">
              <a:extLst>
                <a:ext uri="{FF2B5EF4-FFF2-40B4-BE49-F238E27FC236}">
                  <a16:creationId xmlns:a16="http://schemas.microsoft.com/office/drawing/2014/main" id="{C8CA8BAC-0D85-45ED-88BB-0DC807AD17C2}"/>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a:t>
              </a:r>
            </a:p>
          </p:txBody>
        </p:sp>
      </p:grpSp>
      <p:sp>
        <p:nvSpPr>
          <p:cNvPr id="22" name="Rectangle 21">
            <a:extLst>
              <a:ext uri="{FF2B5EF4-FFF2-40B4-BE49-F238E27FC236}">
                <a16:creationId xmlns:a16="http://schemas.microsoft.com/office/drawing/2014/main" id="{6F4444EE-58D9-4D74-B562-544934B98897}"/>
              </a:ext>
            </a:extLst>
          </p:cNvPr>
          <p:cNvSpPr/>
          <p:nvPr/>
        </p:nvSpPr>
        <p:spPr>
          <a:xfrm>
            <a:off x="210065" y="3594190"/>
            <a:ext cx="11714205" cy="21006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4D286B15-BA8E-4958-8AC0-B5BAABC5A645}"/>
              </a:ext>
            </a:extLst>
          </p:cNvPr>
          <p:cNvPicPr>
            <a:picLocks noChangeAspect="1"/>
          </p:cNvPicPr>
          <p:nvPr/>
        </p:nvPicPr>
        <p:blipFill>
          <a:blip r:embed="rId4"/>
          <a:stretch>
            <a:fillRect/>
          </a:stretch>
        </p:blipFill>
        <p:spPr>
          <a:xfrm>
            <a:off x="556054" y="3377405"/>
            <a:ext cx="475394" cy="438551"/>
          </a:xfrm>
          <a:prstGeom prst="rect">
            <a:avLst/>
          </a:prstGeom>
        </p:spPr>
      </p:pic>
      <p:sp>
        <p:nvSpPr>
          <p:cNvPr id="25" name="Callout: Line with Accent Bar 24">
            <a:extLst>
              <a:ext uri="{FF2B5EF4-FFF2-40B4-BE49-F238E27FC236}">
                <a16:creationId xmlns:a16="http://schemas.microsoft.com/office/drawing/2014/main" id="{6345987B-5588-4AFA-B18D-1BB53A32D887}"/>
              </a:ext>
            </a:extLst>
          </p:cNvPr>
          <p:cNvSpPr/>
          <p:nvPr/>
        </p:nvSpPr>
        <p:spPr>
          <a:xfrm>
            <a:off x="2743200" y="2828023"/>
            <a:ext cx="6872416" cy="410825"/>
          </a:xfrm>
          <a:prstGeom prst="accentCallout1">
            <a:avLst>
              <a:gd name="adj1" fmla="val 38029"/>
              <a:gd name="adj2" fmla="val -1860"/>
              <a:gd name="adj3" fmla="val 134366"/>
              <a:gd name="adj4" fmla="val -252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k8s: I need 2 replicas of app-a and 3 replicas of app-b</a:t>
            </a:r>
          </a:p>
        </p:txBody>
      </p:sp>
      <p:grpSp>
        <p:nvGrpSpPr>
          <p:cNvPr id="18" name="Group 17">
            <a:extLst>
              <a:ext uri="{FF2B5EF4-FFF2-40B4-BE49-F238E27FC236}">
                <a16:creationId xmlns:a16="http://schemas.microsoft.com/office/drawing/2014/main" id="{8F29B7C2-FE44-4173-87DC-2F58FBEAF8AE}"/>
              </a:ext>
            </a:extLst>
          </p:cNvPr>
          <p:cNvGrpSpPr/>
          <p:nvPr/>
        </p:nvGrpSpPr>
        <p:grpSpPr>
          <a:xfrm>
            <a:off x="2548638" y="4174957"/>
            <a:ext cx="1260389" cy="774081"/>
            <a:chOff x="2548638" y="4571999"/>
            <a:chExt cx="1260389" cy="774081"/>
          </a:xfrm>
        </p:grpSpPr>
        <p:sp>
          <p:nvSpPr>
            <p:cNvPr id="27" name="Rectangle: Rounded Corners 26">
              <a:extLst>
                <a:ext uri="{FF2B5EF4-FFF2-40B4-BE49-F238E27FC236}">
                  <a16:creationId xmlns:a16="http://schemas.microsoft.com/office/drawing/2014/main" id="{48C66C0A-7296-46EF-89EB-DC8BD7C3E288}"/>
                </a:ext>
              </a:extLst>
            </p:cNvPr>
            <p:cNvSpPr/>
            <p:nvPr/>
          </p:nvSpPr>
          <p:spPr>
            <a:xfrm>
              <a:off x="2548638" y="4571999"/>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a:t>
              </a:r>
            </a:p>
          </p:txBody>
        </p:sp>
        <p:sp>
          <p:nvSpPr>
            <p:cNvPr id="28" name="Rectangle: Rounded Corners 27">
              <a:extLst>
                <a:ext uri="{FF2B5EF4-FFF2-40B4-BE49-F238E27FC236}">
                  <a16:creationId xmlns:a16="http://schemas.microsoft.com/office/drawing/2014/main" id="{0E722AF0-11C0-4089-8941-0D92909168F3}"/>
                </a:ext>
              </a:extLst>
            </p:cNvPr>
            <p:cNvSpPr/>
            <p:nvPr/>
          </p:nvSpPr>
          <p:spPr>
            <a:xfrm>
              <a:off x="2733989" y="4955059"/>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app-b</a:t>
              </a:r>
            </a:p>
          </p:txBody>
        </p:sp>
      </p:grpSp>
      <p:grpSp>
        <p:nvGrpSpPr>
          <p:cNvPr id="20" name="Group 19">
            <a:extLst>
              <a:ext uri="{FF2B5EF4-FFF2-40B4-BE49-F238E27FC236}">
                <a16:creationId xmlns:a16="http://schemas.microsoft.com/office/drawing/2014/main" id="{8599CFD2-68B6-4AE2-8838-54B2D3F21CC3}"/>
              </a:ext>
            </a:extLst>
          </p:cNvPr>
          <p:cNvGrpSpPr/>
          <p:nvPr/>
        </p:nvGrpSpPr>
        <p:grpSpPr>
          <a:xfrm>
            <a:off x="10217472" y="4146263"/>
            <a:ext cx="1260389" cy="774081"/>
            <a:chOff x="10217472" y="4543305"/>
            <a:chExt cx="1260389" cy="774081"/>
          </a:xfrm>
        </p:grpSpPr>
        <p:sp>
          <p:nvSpPr>
            <p:cNvPr id="30" name="Rectangle: Rounded Corners 29">
              <a:extLst>
                <a:ext uri="{FF2B5EF4-FFF2-40B4-BE49-F238E27FC236}">
                  <a16:creationId xmlns:a16="http://schemas.microsoft.com/office/drawing/2014/main" id="{17AB6A70-167B-4BF1-B802-EC976E590F72}"/>
                </a:ext>
              </a:extLst>
            </p:cNvPr>
            <p:cNvSpPr/>
            <p:nvPr/>
          </p:nvSpPr>
          <p:spPr>
            <a:xfrm>
              <a:off x="10217472" y="454330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pod</a:t>
              </a:r>
            </a:p>
          </p:txBody>
        </p:sp>
        <p:sp>
          <p:nvSpPr>
            <p:cNvPr id="31" name="Rectangle: Rounded Corners 30">
              <a:extLst>
                <a:ext uri="{FF2B5EF4-FFF2-40B4-BE49-F238E27FC236}">
                  <a16:creationId xmlns:a16="http://schemas.microsoft.com/office/drawing/2014/main" id="{52878BEC-5862-4CB0-8A7E-C0B0122C14ED}"/>
                </a:ext>
              </a:extLst>
            </p:cNvPr>
            <p:cNvSpPr/>
            <p:nvPr/>
          </p:nvSpPr>
          <p:spPr>
            <a:xfrm>
              <a:off x="10402823" y="4926365"/>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app-b</a:t>
              </a:r>
            </a:p>
          </p:txBody>
        </p:sp>
      </p:grpSp>
      <p:pic>
        <p:nvPicPr>
          <p:cNvPr id="32" name="Graphic 4">
            <a:extLst>
              <a:ext uri="{FF2B5EF4-FFF2-40B4-BE49-F238E27FC236}">
                <a16:creationId xmlns:a16="http://schemas.microsoft.com/office/drawing/2014/main" id="{43E105EC-0667-479D-AE1B-C80886C282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61357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Resource Management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600" y="1536633"/>
            <a:ext cx="6959421" cy="4555200"/>
          </a:xfrm>
        </p:spPr>
        <p:txBody>
          <a:bodyPr/>
          <a:lstStyle/>
          <a:p>
            <a:endParaRPr lang="en-US" dirty="0"/>
          </a:p>
          <a:p>
            <a:r>
              <a:rPr lang="en-US" dirty="0"/>
              <a:t>Requests - define the minimum amount of resources that containers need</a:t>
            </a:r>
          </a:p>
          <a:p>
            <a:endParaRPr lang="en-US" dirty="0"/>
          </a:p>
          <a:p>
            <a:endParaRPr lang="en-US" dirty="0"/>
          </a:p>
          <a:p>
            <a:r>
              <a:rPr lang="en-US" dirty="0"/>
              <a:t>Limits - define the max amount of resources that the container can consume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32" name="Graphic 4">
            <a:extLst>
              <a:ext uri="{FF2B5EF4-FFF2-40B4-BE49-F238E27FC236}">
                <a16:creationId xmlns:a16="http://schemas.microsoft.com/office/drawing/2014/main" id="{43E105EC-0667-479D-AE1B-C80886C282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24" name="Picture 23">
            <a:extLst>
              <a:ext uri="{FF2B5EF4-FFF2-40B4-BE49-F238E27FC236}">
                <a16:creationId xmlns:a16="http://schemas.microsoft.com/office/drawing/2014/main" id="{F663FBC8-15FA-4130-A8B3-B7A3A39A45F8}"/>
              </a:ext>
            </a:extLst>
          </p:cNvPr>
          <p:cNvPicPr>
            <a:picLocks noChangeAspect="1"/>
          </p:cNvPicPr>
          <p:nvPr/>
        </p:nvPicPr>
        <p:blipFill>
          <a:blip r:embed="rId7"/>
          <a:stretch>
            <a:fillRect/>
          </a:stretch>
        </p:blipFill>
        <p:spPr>
          <a:xfrm>
            <a:off x="3169719" y="4422343"/>
            <a:ext cx="2926282" cy="2065882"/>
          </a:xfrm>
          <a:prstGeom prst="rect">
            <a:avLst/>
          </a:prstGeom>
        </p:spPr>
      </p:pic>
      <p:sp>
        <p:nvSpPr>
          <p:cNvPr id="33" name="TextBox 32">
            <a:extLst>
              <a:ext uri="{FF2B5EF4-FFF2-40B4-BE49-F238E27FC236}">
                <a16:creationId xmlns:a16="http://schemas.microsoft.com/office/drawing/2014/main" id="{9D8A8BB5-D12D-42AE-A20D-CFB1BB34CB6D}"/>
              </a:ext>
            </a:extLst>
          </p:cNvPr>
          <p:cNvSpPr txBox="1"/>
          <p:nvPr/>
        </p:nvSpPr>
        <p:spPr>
          <a:xfrm>
            <a:off x="3169718" y="6438164"/>
            <a:ext cx="585256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Image from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8"/>
              </a:rPr>
              <a:t>https://learnk8s.io/setting-cpu-memory-limits-requests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7" name="Picture 36">
            <a:extLst>
              <a:ext uri="{FF2B5EF4-FFF2-40B4-BE49-F238E27FC236}">
                <a16:creationId xmlns:a16="http://schemas.microsoft.com/office/drawing/2014/main" id="{E6961EFD-1B02-4BDE-A4DC-7567AD589F45}"/>
              </a:ext>
            </a:extLst>
          </p:cNvPr>
          <p:cNvPicPr>
            <a:picLocks noChangeAspect="1"/>
          </p:cNvPicPr>
          <p:nvPr/>
        </p:nvPicPr>
        <p:blipFill>
          <a:blip r:embed="rId9"/>
          <a:stretch>
            <a:fillRect/>
          </a:stretch>
        </p:blipFill>
        <p:spPr>
          <a:xfrm>
            <a:off x="7801510" y="1489345"/>
            <a:ext cx="3758934" cy="4351151"/>
          </a:xfrm>
          <a:prstGeom prst="rect">
            <a:avLst/>
          </a:prstGeom>
        </p:spPr>
      </p:pic>
    </p:spTree>
    <p:extLst>
      <p:ext uri="{BB962C8B-B14F-4D97-AF65-F5344CB8AC3E}">
        <p14:creationId xmlns:p14="http://schemas.microsoft.com/office/powerpoint/2010/main" val="3740068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CPU and memory units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600" y="1536633"/>
            <a:ext cx="10573579" cy="4555200"/>
          </a:xfrm>
        </p:spPr>
        <p:txBody>
          <a:bodyPr/>
          <a:lstStyle/>
          <a:p>
            <a:endParaRPr lang="en-US" dirty="0"/>
          </a:p>
          <a:p>
            <a:pPr marL="152396" indent="0">
              <a:buNone/>
            </a:pPr>
            <a:r>
              <a:rPr lang="en-US" b="1" u="sng" dirty="0"/>
              <a:t>CPU units</a:t>
            </a:r>
          </a:p>
          <a:p>
            <a:pPr marL="152396" indent="0">
              <a:buNone/>
            </a:pPr>
            <a:r>
              <a:rPr lang="en-US" dirty="0"/>
              <a:t>One CPU = 1 physical CPU core (or virtual core) = 1 = 1000 m (</a:t>
            </a:r>
            <a:r>
              <a:rPr lang="en-US" dirty="0" err="1"/>
              <a:t>millicores</a:t>
            </a:r>
            <a:r>
              <a:rPr lang="en-US" dirty="0"/>
              <a:t> or </a:t>
            </a:r>
            <a:r>
              <a:rPr lang="en-US" dirty="0" err="1"/>
              <a:t>millicpu</a:t>
            </a:r>
            <a:r>
              <a:rPr lang="en-US" dirty="0"/>
              <a:t>)</a:t>
            </a:r>
          </a:p>
          <a:p>
            <a:pPr marL="152396" indent="0">
              <a:buNone/>
            </a:pPr>
            <a:r>
              <a:rPr lang="en-US" dirty="0"/>
              <a:t>0.1 = 100m</a:t>
            </a:r>
          </a:p>
          <a:p>
            <a:pPr marL="152396" indent="0">
              <a:buNone/>
            </a:pPr>
            <a:r>
              <a:rPr lang="en-US" dirty="0"/>
              <a:t>400m = 0.4</a:t>
            </a:r>
          </a:p>
          <a:p>
            <a:endParaRPr lang="en-US" dirty="0"/>
          </a:p>
          <a:p>
            <a:pPr marL="152396" indent="0">
              <a:buNone/>
            </a:pPr>
            <a:r>
              <a:rPr lang="en-US" b="1" u="sng" dirty="0"/>
              <a:t>Memory units</a:t>
            </a:r>
          </a:p>
          <a:p>
            <a:pPr marL="152396" indent="0">
              <a:buNone/>
            </a:pPr>
            <a:r>
              <a:rPr lang="en-US" dirty="0"/>
              <a:t>measured in bytes</a:t>
            </a:r>
          </a:p>
          <a:p>
            <a:pPr marL="152396" indent="0">
              <a:buNone/>
            </a:pPr>
            <a:r>
              <a:rPr lang="it-IT" dirty="0"/>
              <a:t>128974848, 129e6, 129M,  128974848000m, 123Mi</a:t>
            </a:r>
            <a:endParaRPr lang="en-US" dirty="0"/>
          </a:p>
          <a:p>
            <a:pPr marL="152396" indent="0">
              <a:buNone/>
            </a:pP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32" name="Graphic 4">
            <a:extLst>
              <a:ext uri="{FF2B5EF4-FFF2-40B4-BE49-F238E27FC236}">
                <a16:creationId xmlns:a16="http://schemas.microsoft.com/office/drawing/2014/main" id="{43E105EC-0667-479D-AE1B-C80886C282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407333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AKS scaling options</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sp>
        <p:nvSpPr>
          <p:cNvPr id="8" name="TextBox 7">
            <a:extLst>
              <a:ext uri="{FF2B5EF4-FFF2-40B4-BE49-F238E27FC236}">
                <a16:creationId xmlns:a16="http://schemas.microsoft.com/office/drawing/2014/main" id="{141E9EAF-1317-4910-9931-50E6F3EB5ADD}"/>
              </a:ext>
            </a:extLst>
          </p:cNvPr>
          <p:cNvSpPr txBox="1"/>
          <p:nvPr/>
        </p:nvSpPr>
        <p:spPr>
          <a:xfrm>
            <a:off x="2835500" y="6461182"/>
            <a:ext cx="5803255" cy="369332"/>
          </a:xfrm>
          <a:prstGeom prst="rect">
            <a:avLst/>
          </a:prstGeom>
          <a:noFill/>
        </p:spPr>
        <p:txBody>
          <a:bodyPr wrap="none" rtlCol="0">
            <a:spAutoFit/>
          </a:bodyPr>
          <a:lstStyle/>
          <a:p>
            <a:r>
              <a:rPr lang="en-US" dirty="0">
                <a:hlinkClick r:id="rId5"/>
              </a:rPr>
              <a:t>https://docs.microsoft.com/en-us/azure/aks/concepts-scale</a:t>
            </a:r>
            <a:r>
              <a:rPr lang="en-US" dirty="0"/>
              <a:t> </a:t>
            </a:r>
          </a:p>
        </p:txBody>
      </p:sp>
      <p:sp>
        <p:nvSpPr>
          <p:cNvPr id="7" name="Text Placeholder 6">
            <a:extLst>
              <a:ext uri="{FF2B5EF4-FFF2-40B4-BE49-F238E27FC236}">
                <a16:creationId xmlns:a16="http://schemas.microsoft.com/office/drawing/2014/main" id="{0D0F8760-17D9-4B3B-A9AC-7DDF5DA441E8}"/>
              </a:ext>
            </a:extLst>
          </p:cNvPr>
          <p:cNvSpPr>
            <a:spLocks noGrp="1"/>
          </p:cNvSpPr>
          <p:nvPr>
            <p:ph type="body" idx="1"/>
          </p:nvPr>
        </p:nvSpPr>
        <p:spPr/>
        <p:txBody>
          <a:bodyPr/>
          <a:lstStyle/>
          <a:p>
            <a:r>
              <a:rPr lang="en-US" dirty="0"/>
              <a:t>Manually scale pods and nodes</a:t>
            </a:r>
          </a:p>
          <a:p>
            <a:endParaRPr lang="en-US" dirty="0"/>
          </a:p>
          <a:p>
            <a:r>
              <a:rPr lang="en-US" dirty="0"/>
              <a:t>Horizontal Pod Autoscaler (HPA)</a:t>
            </a:r>
          </a:p>
          <a:p>
            <a:endParaRPr lang="en-US" dirty="0"/>
          </a:p>
          <a:p>
            <a:r>
              <a:rPr lang="en-US" dirty="0"/>
              <a:t>Vertical Pod Autoscaler (VPA)</a:t>
            </a:r>
          </a:p>
          <a:p>
            <a:pPr marL="152396" indent="0">
              <a:buNone/>
            </a:pPr>
            <a:endParaRPr lang="en-US" dirty="0"/>
          </a:p>
          <a:p>
            <a:r>
              <a:rPr lang="en-US" dirty="0"/>
              <a:t>Cluster autoscaler</a:t>
            </a:r>
          </a:p>
          <a:p>
            <a:endParaRPr lang="en-US" dirty="0"/>
          </a:p>
          <a:p>
            <a:r>
              <a:rPr lang="en-US" dirty="0"/>
              <a:t>Kubernetes Event Driven </a:t>
            </a:r>
            <a:br>
              <a:rPr lang="en-US" dirty="0"/>
            </a:br>
            <a:r>
              <a:rPr lang="en-US" dirty="0"/>
              <a:t>Autoscaling (KEDA)</a:t>
            </a:r>
          </a:p>
          <a:p>
            <a:endParaRPr lang="en-US" dirty="0"/>
          </a:p>
          <a:p>
            <a:endParaRPr lang="en-US" dirty="0"/>
          </a:p>
          <a:p>
            <a:endParaRPr lang="en-US" dirty="0"/>
          </a:p>
        </p:txBody>
      </p:sp>
      <p:pic>
        <p:nvPicPr>
          <p:cNvPr id="12" name="Picture 11" descr="Timeline&#10;&#10;Description automatically generated">
            <a:extLst>
              <a:ext uri="{FF2B5EF4-FFF2-40B4-BE49-F238E27FC236}">
                <a16:creationId xmlns:a16="http://schemas.microsoft.com/office/drawing/2014/main" id="{D798EEAB-823C-43EF-938B-858BC0238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617028"/>
            <a:ext cx="4157826" cy="2191419"/>
          </a:xfrm>
          <a:prstGeom prst="rect">
            <a:avLst/>
          </a:prstGeom>
        </p:spPr>
      </p:pic>
      <p:pic>
        <p:nvPicPr>
          <p:cNvPr id="14" name="Picture 13" descr="Timeline&#10;&#10;Description automatically generated">
            <a:extLst>
              <a:ext uri="{FF2B5EF4-FFF2-40B4-BE49-F238E27FC236}">
                <a16:creationId xmlns:a16="http://schemas.microsoft.com/office/drawing/2014/main" id="{FDD2CCE9-90DD-4BC7-856F-22F1A222C4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1356967"/>
            <a:ext cx="4048125" cy="1676400"/>
          </a:xfrm>
          <a:prstGeom prst="rect">
            <a:avLst/>
          </a:prstGeom>
        </p:spPr>
      </p:pic>
      <p:pic>
        <p:nvPicPr>
          <p:cNvPr id="9" name="Graphic 4">
            <a:extLst>
              <a:ext uri="{FF2B5EF4-FFF2-40B4-BE49-F238E27FC236}">
                <a16:creationId xmlns:a16="http://schemas.microsoft.com/office/drawing/2014/main" id="{86B7643B-ED0B-4442-A280-ACB436907D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4178526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Manually scale pods and nodes</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sp>
        <p:nvSpPr>
          <p:cNvPr id="7" name="Text Placeholder 6">
            <a:extLst>
              <a:ext uri="{FF2B5EF4-FFF2-40B4-BE49-F238E27FC236}">
                <a16:creationId xmlns:a16="http://schemas.microsoft.com/office/drawing/2014/main" id="{0D0F8760-17D9-4B3B-A9AC-7DDF5DA441E8}"/>
              </a:ext>
            </a:extLst>
          </p:cNvPr>
          <p:cNvSpPr>
            <a:spLocks noGrp="1"/>
          </p:cNvSpPr>
          <p:nvPr>
            <p:ph type="body" idx="1"/>
          </p:nvPr>
        </p:nvSpPr>
        <p:spPr/>
        <p:txBody>
          <a:bodyPr/>
          <a:lstStyle/>
          <a:p>
            <a:pPr marL="152396" indent="0">
              <a:buNone/>
            </a:pPr>
            <a:r>
              <a:rPr lang="en-US" b="1" u="sng" dirty="0"/>
              <a:t>Manually scale pods</a:t>
            </a:r>
          </a:p>
          <a:p>
            <a:pPr marL="152396" indent="0">
              <a:buNone/>
            </a:pPr>
            <a:endParaRPr lang="en-US" dirty="0"/>
          </a:p>
          <a:p>
            <a:pPr marL="152396" indent="0">
              <a:buNone/>
            </a:pPr>
            <a:r>
              <a:rPr lang="en-US" dirty="0" err="1"/>
              <a:t>kubectl</a:t>
            </a:r>
            <a:r>
              <a:rPr lang="en-US" dirty="0"/>
              <a:t> scale deployment/guinea-pig --replicas=3</a:t>
            </a:r>
          </a:p>
          <a:p>
            <a:pPr marL="152396" indent="0">
              <a:buNone/>
            </a:pPr>
            <a:r>
              <a:rPr lang="en-US" dirty="0" err="1"/>
              <a:t>kubectl</a:t>
            </a:r>
            <a:r>
              <a:rPr lang="en-US" dirty="0"/>
              <a:t> scale deployment/guinea-pig --replicas=0</a:t>
            </a:r>
          </a:p>
          <a:p>
            <a:endParaRPr lang="en-US" dirty="0"/>
          </a:p>
          <a:p>
            <a:pPr marL="152396" indent="0">
              <a:buNone/>
            </a:pPr>
            <a:endParaRPr lang="en-US" dirty="0"/>
          </a:p>
          <a:p>
            <a:pPr marL="152396" indent="0">
              <a:buNone/>
            </a:pPr>
            <a:r>
              <a:rPr lang="en-US" b="1" u="sng" dirty="0"/>
              <a:t>Manually scale nodes</a:t>
            </a:r>
          </a:p>
          <a:p>
            <a:pPr marL="152396" indent="0">
              <a:buNone/>
            </a:pPr>
            <a:endParaRPr lang="en-US" dirty="0"/>
          </a:p>
          <a:p>
            <a:pPr marL="152396" indent="0">
              <a:buNone/>
            </a:pPr>
            <a:r>
              <a:rPr lang="en-US" dirty="0" err="1"/>
              <a:t>az</a:t>
            </a:r>
            <a:r>
              <a:rPr lang="en-US" dirty="0"/>
              <a:t> aks scale -g iac-ws5-rg -n iac-ws5-aks --node-count 2</a:t>
            </a:r>
          </a:p>
          <a:p>
            <a:pPr marL="152396" indent="0">
              <a:buNone/>
            </a:pPr>
            <a:endParaRPr lang="en-US" dirty="0"/>
          </a:p>
          <a:p>
            <a:pPr marL="152396" indent="0">
              <a:buNone/>
            </a:pPr>
            <a:endParaRPr lang="en-US" dirty="0"/>
          </a:p>
          <a:p>
            <a:endParaRPr lang="en-US" dirty="0"/>
          </a:p>
          <a:p>
            <a:endParaRPr lang="en-US" dirty="0"/>
          </a:p>
        </p:txBody>
      </p:sp>
      <p:pic>
        <p:nvPicPr>
          <p:cNvPr id="9" name="Graphic 4">
            <a:extLst>
              <a:ext uri="{FF2B5EF4-FFF2-40B4-BE49-F238E27FC236}">
                <a16:creationId xmlns:a16="http://schemas.microsoft.com/office/drawing/2014/main" id="{86B7643B-ED0B-4442-A280-ACB436907D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999802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Horizontal Pod Autoscaler</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sp>
        <p:nvSpPr>
          <p:cNvPr id="8" name="TextBox 7">
            <a:extLst>
              <a:ext uri="{FF2B5EF4-FFF2-40B4-BE49-F238E27FC236}">
                <a16:creationId xmlns:a16="http://schemas.microsoft.com/office/drawing/2014/main" id="{141E9EAF-1317-4910-9931-50E6F3EB5ADD}"/>
              </a:ext>
            </a:extLst>
          </p:cNvPr>
          <p:cNvSpPr txBox="1"/>
          <p:nvPr/>
        </p:nvSpPr>
        <p:spPr>
          <a:xfrm>
            <a:off x="2356936" y="6410796"/>
            <a:ext cx="8513549" cy="369332"/>
          </a:xfrm>
          <a:prstGeom prst="rect">
            <a:avLst/>
          </a:prstGeom>
          <a:noFill/>
        </p:spPr>
        <p:txBody>
          <a:bodyPr wrap="none" rtlCol="0">
            <a:spAutoFit/>
          </a:bodyPr>
          <a:lstStyle/>
          <a:p>
            <a:r>
              <a:rPr lang="en-US" dirty="0"/>
              <a:t>Image from: </a:t>
            </a:r>
            <a:r>
              <a:rPr lang="en-US" dirty="0">
                <a:hlinkClick r:id="rId5"/>
              </a:rPr>
              <a:t>https://kubernetes.io/docs/tasks/run-application/horizontal-pod-autoscale/</a:t>
            </a:r>
            <a:r>
              <a:rPr lang="en-US" dirty="0"/>
              <a:t> </a:t>
            </a:r>
          </a:p>
        </p:txBody>
      </p:sp>
      <p:sp>
        <p:nvSpPr>
          <p:cNvPr id="7" name="Text Placeholder 6">
            <a:extLst>
              <a:ext uri="{FF2B5EF4-FFF2-40B4-BE49-F238E27FC236}">
                <a16:creationId xmlns:a16="http://schemas.microsoft.com/office/drawing/2014/main" id="{0D0F8760-17D9-4B3B-A9AC-7DDF5DA441E8}"/>
              </a:ext>
            </a:extLst>
          </p:cNvPr>
          <p:cNvSpPr>
            <a:spLocks noGrp="1"/>
          </p:cNvSpPr>
          <p:nvPr>
            <p:ph type="body" idx="1"/>
          </p:nvPr>
        </p:nvSpPr>
        <p:spPr>
          <a:xfrm>
            <a:off x="415600" y="1536633"/>
            <a:ext cx="7343981" cy="4555200"/>
          </a:xfrm>
        </p:spPr>
        <p:txBody>
          <a:bodyPr/>
          <a:lstStyle/>
          <a:p>
            <a:r>
              <a:rPr lang="en-US" b="0" i="0" dirty="0">
                <a:solidFill>
                  <a:srgbClr val="023927"/>
                </a:solidFill>
                <a:effectLst/>
                <a:latin typeface="Inter"/>
              </a:rPr>
              <a:t>checks the metrics server for resource usage every 30 sec</a:t>
            </a:r>
          </a:p>
          <a:p>
            <a:endParaRPr lang="en-US" dirty="0">
              <a:solidFill>
                <a:srgbClr val="023927"/>
              </a:solidFill>
              <a:latin typeface="Inter"/>
            </a:endParaRPr>
          </a:p>
          <a:p>
            <a:r>
              <a:rPr lang="en-US" b="0" i="0" dirty="0">
                <a:solidFill>
                  <a:srgbClr val="023927"/>
                </a:solidFill>
                <a:effectLst/>
                <a:latin typeface="Inter"/>
              </a:rPr>
              <a:t>calculates the desired number of replicas required</a:t>
            </a:r>
          </a:p>
          <a:p>
            <a:endParaRPr lang="en-US" dirty="0">
              <a:solidFill>
                <a:srgbClr val="023927"/>
              </a:solidFill>
              <a:latin typeface="Inter"/>
            </a:endParaRPr>
          </a:p>
          <a:p>
            <a:r>
              <a:rPr lang="en-US" b="0" i="0" dirty="0">
                <a:solidFill>
                  <a:srgbClr val="023927"/>
                </a:solidFill>
                <a:effectLst/>
                <a:latin typeface="Inter"/>
              </a:rPr>
              <a:t>scales up the application to the desired number of replicas</a:t>
            </a:r>
          </a:p>
          <a:p>
            <a:endParaRPr lang="en-US" dirty="0">
              <a:solidFill>
                <a:srgbClr val="023927"/>
              </a:solidFill>
              <a:latin typeface="Inter"/>
            </a:endParaRPr>
          </a:p>
          <a:p>
            <a:endParaRPr lang="en-US" b="0" i="0" dirty="0">
              <a:solidFill>
                <a:srgbClr val="023927"/>
              </a:solidFill>
              <a:effectLst/>
              <a:latin typeface="Inter"/>
            </a:endParaRPr>
          </a:p>
          <a:p>
            <a:endParaRPr lang="en-US" dirty="0"/>
          </a:p>
          <a:p>
            <a:endParaRPr lang="en-US" dirty="0"/>
          </a:p>
          <a:p>
            <a:endParaRPr lang="en-US" dirty="0"/>
          </a:p>
          <a:p>
            <a:endParaRPr lang="en-US" dirty="0"/>
          </a:p>
          <a:p>
            <a:endParaRPr lang="en-US" dirty="0"/>
          </a:p>
          <a:p>
            <a:endParaRPr lang="en-US" dirty="0"/>
          </a:p>
        </p:txBody>
      </p:sp>
      <p:pic>
        <p:nvPicPr>
          <p:cNvPr id="9" name="Graphic 4">
            <a:extLst>
              <a:ext uri="{FF2B5EF4-FFF2-40B4-BE49-F238E27FC236}">
                <a16:creationId xmlns:a16="http://schemas.microsoft.com/office/drawing/2014/main" id="{86B7643B-ED0B-4442-A280-ACB436907D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pic>
        <p:nvPicPr>
          <p:cNvPr id="11" name="Picture 10">
            <a:extLst>
              <a:ext uri="{FF2B5EF4-FFF2-40B4-BE49-F238E27FC236}">
                <a16:creationId xmlns:a16="http://schemas.microsoft.com/office/drawing/2014/main" id="{FB0F6363-2AED-4BE1-9227-1CE3FBD8C967}"/>
              </a:ext>
            </a:extLst>
          </p:cNvPr>
          <p:cNvPicPr>
            <a:picLocks noChangeAspect="1"/>
          </p:cNvPicPr>
          <p:nvPr/>
        </p:nvPicPr>
        <p:blipFill>
          <a:blip r:embed="rId8"/>
          <a:stretch>
            <a:fillRect/>
          </a:stretch>
        </p:blipFill>
        <p:spPr>
          <a:xfrm>
            <a:off x="8471730" y="1799562"/>
            <a:ext cx="3024700" cy="2750587"/>
          </a:xfrm>
          <a:prstGeom prst="rect">
            <a:avLst/>
          </a:prstGeom>
        </p:spPr>
      </p:pic>
    </p:spTree>
    <p:extLst>
      <p:ext uri="{BB962C8B-B14F-4D97-AF65-F5344CB8AC3E}">
        <p14:creationId xmlns:p14="http://schemas.microsoft.com/office/powerpoint/2010/main" val="3404508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Horizontal Pod Autoscaler</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sp>
        <p:nvSpPr>
          <p:cNvPr id="7" name="Text Placeholder 6">
            <a:extLst>
              <a:ext uri="{FF2B5EF4-FFF2-40B4-BE49-F238E27FC236}">
                <a16:creationId xmlns:a16="http://schemas.microsoft.com/office/drawing/2014/main" id="{0D0F8760-17D9-4B3B-A9AC-7DDF5DA441E8}"/>
              </a:ext>
            </a:extLst>
          </p:cNvPr>
          <p:cNvSpPr>
            <a:spLocks noGrp="1"/>
          </p:cNvSpPr>
          <p:nvPr>
            <p:ph type="body" idx="1"/>
          </p:nvPr>
        </p:nvSpPr>
        <p:spPr>
          <a:xfrm>
            <a:off x="415600" y="1536633"/>
            <a:ext cx="7343981" cy="4555200"/>
          </a:xfrm>
        </p:spPr>
        <p:txBody>
          <a:bodyPr/>
          <a:lstStyle/>
          <a:p>
            <a:endParaRPr lang="en-US" dirty="0">
              <a:solidFill>
                <a:srgbClr val="023927"/>
              </a:solidFill>
              <a:latin typeface="Inter"/>
            </a:endParaRPr>
          </a:p>
          <a:p>
            <a:pPr marL="152396" indent="0">
              <a:buNone/>
            </a:pPr>
            <a:r>
              <a:rPr lang="en-US" b="0" i="0" dirty="0" err="1">
                <a:solidFill>
                  <a:srgbClr val="023927"/>
                </a:solidFill>
                <a:effectLst/>
                <a:latin typeface="Inter"/>
              </a:rPr>
              <a:t>kubectl</a:t>
            </a:r>
            <a:r>
              <a:rPr lang="en-US" b="0" i="0" dirty="0">
                <a:solidFill>
                  <a:srgbClr val="023927"/>
                </a:solidFill>
                <a:effectLst/>
                <a:latin typeface="Inter"/>
              </a:rPr>
              <a:t> </a:t>
            </a:r>
            <a:r>
              <a:rPr lang="en-US" b="0" i="0" dirty="0" err="1">
                <a:solidFill>
                  <a:srgbClr val="023927"/>
                </a:solidFill>
                <a:effectLst/>
                <a:latin typeface="Inter"/>
              </a:rPr>
              <a:t>autoscale</a:t>
            </a:r>
            <a:r>
              <a:rPr lang="en-US" b="0" i="0" dirty="0">
                <a:solidFill>
                  <a:srgbClr val="023927"/>
                </a:solidFill>
                <a:effectLst/>
                <a:latin typeface="Inter"/>
              </a:rPr>
              <a:t> deployment guinea-pig </a:t>
            </a:r>
          </a:p>
          <a:p>
            <a:pPr marL="152396" indent="0">
              <a:buNone/>
            </a:pPr>
            <a:r>
              <a:rPr lang="en-US" b="0" i="0" dirty="0">
                <a:solidFill>
                  <a:srgbClr val="023927"/>
                </a:solidFill>
                <a:effectLst/>
                <a:latin typeface="Inter"/>
              </a:rPr>
              <a:t>--</a:t>
            </a:r>
            <a:r>
              <a:rPr lang="en-US" b="0" i="0" dirty="0" err="1">
                <a:solidFill>
                  <a:srgbClr val="023927"/>
                </a:solidFill>
                <a:effectLst/>
                <a:latin typeface="Inter"/>
              </a:rPr>
              <a:t>cpu</a:t>
            </a:r>
            <a:r>
              <a:rPr lang="en-US" b="0" i="0" dirty="0">
                <a:solidFill>
                  <a:srgbClr val="023927"/>
                </a:solidFill>
                <a:effectLst/>
                <a:latin typeface="Inter"/>
              </a:rPr>
              <a:t>-percent=70 --min=1 --max=10</a:t>
            </a:r>
          </a:p>
          <a:p>
            <a:endParaRPr lang="en-US" dirty="0"/>
          </a:p>
          <a:p>
            <a:endParaRPr lang="en-US" dirty="0"/>
          </a:p>
          <a:p>
            <a:endParaRPr lang="en-US" dirty="0"/>
          </a:p>
          <a:p>
            <a:endParaRPr lang="en-US" dirty="0"/>
          </a:p>
          <a:p>
            <a:endParaRPr lang="en-US" dirty="0"/>
          </a:p>
          <a:p>
            <a:endParaRPr lang="en-US" dirty="0"/>
          </a:p>
        </p:txBody>
      </p:sp>
      <p:pic>
        <p:nvPicPr>
          <p:cNvPr id="9" name="Graphic 4">
            <a:extLst>
              <a:ext uri="{FF2B5EF4-FFF2-40B4-BE49-F238E27FC236}">
                <a16:creationId xmlns:a16="http://schemas.microsoft.com/office/drawing/2014/main" id="{86B7643B-ED0B-4442-A280-ACB436907D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12" name="Picture 11">
            <a:extLst>
              <a:ext uri="{FF2B5EF4-FFF2-40B4-BE49-F238E27FC236}">
                <a16:creationId xmlns:a16="http://schemas.microsoft.com/office/drawing/2014/main" id="{8BBD14EE-49D0-459B-A5FD-B8969713B4AF}"/>
              </a:ext>
            </a:extLst>
          </p:cNvPr>
          <p:cNvPicPr>
            <a:picLocks noChangeAspect="1"/>
          </p:cNvPicPr>
          <p:nvPr/>
        </p:nvPicPr>
        <p:blipFill>
          <a:blip r:embed="rId7"/>
          <a:stretch>
            <a:fillRect/>
          </a:stretch>
        </p:blipFill>
        <p:spPr>
          <a:xfrm>
            <a:off x="7759581" y="1733415"/>
            <a:ext cx="4251224" cy="3236006"/>
          </a:xfrm>
          <a:prstGeom prst="rect">
            <a:avLst/>
          </a:prstGeom>
        </p:spPr>
      </p:pic>
    </p:spTree>
    <p:extLst>
      <p:ext uri="{BB962C8B-B14F-4D97-AF65-F5344CB8AC3E}">
        <p14:creationId xmlns:p14="http://schemas.microsoft.com/office/powerpoint/2010/main" val="1507995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3A1531F-5F7F-4247-AE21-250E609607D7}"/>
              </a:ext>
            </a:extLst>
          </p:cNvPr>
          <p:cNvSpPr/>
          <p:nvPr/>
        </p:nvSpPr>
        <p:spPr>
          <a:xfrm>
            <a:off x="1" y="4507670"/>
            <a:ext cx="12192000" cy="235033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1E74688-695E-4887-B9BC-D6A7D3D68D9C}"/>
              </a:ext>
            </a:extLst>
          </p:cNvPr>
          <p:cNvSpPr txBox="1"/>
          <p:nvPr/>
        </p:nvSpPr>
        <p:spPr>
          <a:xfrm>
            <a:off x="7775033" y="5564441"/>
            <a:ext cx="359019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A27FB7CD-0128-4D65-AE5C-36A211ABFFF4}"/>
              </a:ext>
            </a:extLst>
          </p:cNvPr>
          <p:cNvSpPr txBox="1"/>
          <p:nvPr/>
        </p:nvSpPr>
        <p:spPr>
          <a:xfrm>
            <a:off x="-147638" y="439882"/>
            <a:ext cx="12269757" cy="4539704"/>
          </a:xfrm>
          <a:prstGeom prst="rect">
            <a:avLst/>
          </a:prstGeom>
          <a:noFill/>
        </p:spPr>
        <p:txBody>
          <a:bodyPr wrap="square" rtlCol="0">
            <a:spAutoFit/>
          </a:bodyPr>
          <a:lstStyle/>
          <a:p>
            <a:pPr marL="914400" marR="0" lvl="1" indent="-457200" algn="l" defTabSz="914400" rtl="0" eaLnBrk="1" fontAlgn="auto" latinLnBrk="0" hangingPunct="1">
              <a:lnSpc>
                <a:spcPct val="100000"/>
              </a:lnSpc>
              <a:spcBef>
                <a:spcPts val="0"/>
              </a:spcBef>
              <a:spcAft>
                <a:spcPts val="1200"/>
              </a:spcAft>
              <a:buClrTx/>
              <a:buSzTx/>
              <a:buFont typeface="+mj-lt"/>
              <a:buAutoNum type="arabicPeriod"/>
              <a:tabLst/>
              <a:defRPr/>
            </a:pPr>
            <a:r>
              <a:rPr kumimoji="0" lang="en-US"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Guide </a:t>
            </a:r>
            <a:r>
              <a:rPr kumimoji="0" lang="en-US" sz="21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on cluster </a:t>
            </a:r>
            <a:r>
              <a:rPr kumimoji="0" lang="en-US"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autoscaling with AKS:</a:t>
            </a:r>
            <a:br>
              <a:rPr kumimoji="0" lang="fi-FI"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https://aka.ms/azure-aks</a:t>
            </a:r>
            <a:br>
              <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endPar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914400" marR="0" lvl="1" indent="-457200" algn="l" defTabSz="914400" rtl="0" eaLnBrk="1" fontAlgn="auto" latinLnBrk="0" hangingPunct="1">
              <a:lnSpc>
                <a:spcPct val="100000"/>
              </a:lnSpc>
              <a:spcBef>
                <a:spcPts val="0"/>
              </a:spcBef>
              <a:spcAft>
                <a:spcPts val="1200"/>
              </a:spcAft>
              <a:buClrTx/>
              <a:buSzTx/>
              <a:buFont typeface="+mj-lt"/>
              <a:buAutoNum type="arabicPeriod"/>
              <a:tabLst/>
              <a:defRPr/>
            </a:pPr>
            <a:r>
              <a:rPr kumimoji="0" lang="en-US"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Get your next Learner digital badge of Azure Heroes program</a:t>
            </a:r>
            <a:br>
              <a:rPr kumimoji="0" lang="fi-FI"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https://aka.ms/azure-heroes-badge</a:t>
            </a:r>
            <a:br>
              <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endPar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914400" marR="0" lvl="1" indent="-457200" algn="l" defTabSz="914400" rtl="0" eaLnBrk="1" fontAlgn="auto" latinLnBrk="0" hangingPunct="1">
              <a:lnSpc>
                <a:spcPct val="100000"/>
              </a:lnSpc>
              <a:spcBef>
                <a:spcPts val="0"/>
              </a:spcBef>
              <a:spcAft>
                <a:spcPts val="1200"/>
              </a:spcAft>
              <a:buClrTx/>
              <a:buSzTx/>
              <a:buFont typeface="+mj-lt"/>
              <a:buAutoNum type="arabicPeriod"/>
              <a:tabLst/>
              <a:defRPr/>
            </a:pPr>
            <a:r>
              <a:rPr kumimoji="0" lang="en-US"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Win a cool Microsoft backpack!</a:t>
            </a:r>
          </a:p>
          <a:p>
            <a:pPr marL="457200" marR="0" lvl="1" indent="0" algn="l" defTabSz="914400" rtl="0" eaLnBrk="1" fontAlgn="auto" latinLnBrk="0" hangingPunct="1">
              <a:lnSpc>
                <a:spcPct val="100000"/>
              </a:lnSpc>
              <a:spcBef>
                <a:spcPts val="0"/>
              </a:spcBef>
              <a:spcAft>
                <a:spcPts val="1200"/>
              </a:spcAft>
              <a:buClrTx/>
              <a:buSzTx/>
              <a:buFontTx/>
              <a:buNone/>
              <a:tabLst/>
              <a:defRPr/>
            </a:pPr>
            <a:endParaRPr kumimoji="0" lang="en-US" sz="2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457200" marR="0" lvl="1" indent="0" algn="l" defTabSz="914400" rtl="0" eaLnBrk="1" fontAlgn="auto" latinLnBrk="0" hangingPunct="1">
              <a:lnSpc>
                <a:spcPct val="100000"/>
              </a:lnSpc>
              <a:spcBef>
                <a:spcPts val="0"/>
              </a:spcBef>
              <a:spcAft>
                <a:spcPts val="1200"/>
              </a:spcAft>
              <a:buClrTx/>
              <a:buSzTx/>
              <a:buFontTx/>
              <a:buNone/>
              <a:tabLst/>
              <a:defRPr/>
            </a:pPr>
            <a:endParaRPr kumimoji="0" lang="en-GB" sz="2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2DC84543-AB3D-47DF-9B83-91EE0AC4D797}"/>
              </a:ext>
            </a:extLst>
          </p:cNvPr>
          <p:cNvSpPr/>
          <p:nvPr/>
        </p:nvSpPr>
        <p:spPr>
          <a:xfrm>
            <a:off x="1305222" y="4932586"/>
            <a:ext cx="715591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Don’t forget to add </a:t>
            </a:r>
            <a:r>
              <a:rPr kumimoji="0" lang="en-US"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Microsoft Azure skill </a:t>
            </a: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to your LinkedIn account to stay connected with a developer community</a:t>
            </a:r>
          </a:p>
        </p:txBody>
      </p:sp>
      <p:pic>
        <p:nvPicPr>
          <p:cNvPr id="5" name="Picture 4" descr="A picture containing vector graphics&#10;&#10;Description automatically generated">
            <a:extLst>
              <a:ext uri="{FF2B5EF4-FFF2-40B4-BE49-F238E27FC236}">
                <a16:creationId xmlns:a16="http://schemas.microsoft.com/office/drawing/2014/main" id="{21FCF232-8539-42B0-A74E-9CEBFAACD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043" y="4932586"/>
            <a:ext cx="689221" cy="689221"/>
          </a:xfrm>
          <a:prstGeom prst="rect">
            <a:avLst/>
          </a:prstGeom>
        </p:spPr>
      </p:pic>
      <p:sp>
        <p:nvSpPr>
          <p:cNvPr id="9" name="Rectangle: Rounded Corners 8">
            <a:extLst>
              <a:ext uri="{FF2B5EF4-FFF2-40B4-BE49-F238E27FC236}">
                <a16:creationId xmlns:a16="http://schemas.microsoft.com/office/drawing/2014/main" id="{6D23E230-F5FE-40D5-BE12-397EA3A684F6}"/>
              </a:ext>
            </a:extLst>
          </p:cNvPr>
          <p:cNvSpPr/>
          <p:nvPr/>
        </p:nvSpPr>
        <p:spPr>
          <a:xfrm>
            <a:off x="8642097" y="5056436"/>
            <a:ext cx="3114859" cy="584036"/>
          </a:xfrm>
          <a:prstGeom prst="roundRect">
            <a:avLst/>
          </a:prstGeom>
          <a:solidFill>
            <a:schemeClr val="accent1">
              <a:alpha val="4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 Microsoft Azure</a:t>
            </a:r>
          </a:p>
        </p:txBody>
      </p:sp>
      <p:sp>
        <p:nvSpPr>
          <p:cNvPr id="10" name="Rectangle 9">
            <a:extLst>
              <a:ext uri="{FF2B5EF4-FFF2-40B4-BE49-F238E27FC236}">
                <a16:creationId xmlns:a16="http://schemas.microsoft.com/office/drawing/2014/main" id="{78EC4288-9B54-4F80-8087-B8572FCE1227}"/>
              </a:ext>
            </a:extLst>
          </p:cNvPr>
          <p:cNvSpPr/>
          <p:nvPr/>
        </p:nvSpPr>
        <p:spPr>
          <a:xfrm>
            <a:off x="1305222" y="5885859"/>
            <a:ext cx="715591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We post the latest announces about </a:t>
            </a:r>
            <a:r>
              <a:rPr kumimoji="0" lang="en-US" sz="20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free events for the developers</a:t>
            </a: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in Norway on our official Twitter account</a:t>
            </a:r>
          </a:p>
        </p:txBody>
      </p:sp>
      <p:pic>
        <p:nvPicPr>
          <p:cNvPr id="11" name="Picture 10">
            <a:extLst>
              <a:ext uri="{FF2B5EF4-FFF2-40B4-BE49-F238E27FC236}">
                <a16:creationId xmlns:a16="http://schemas.microsoft.com/office/drawing/2014/main" id="{4EAD4907-8E2D-4F83-9F81-7262DE07C0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043" y="5887341"/>
            <a:ext cx="689221" cy="686256"/>
          </a:xfrm>
          <a:prstGeom prst="rect">
            <a:avLst/>
          </a:prstGeom>
        </p:spPr>
      </p:pic>
      <p:sp>
        <p:nvSpPr>
          <p:cNvPr id="12" name="Rectangle: Rounded Corners 11">
            <a:extLst>
              <a:ext uri="{FF2B5EF4-FFF2-40B4-BE49-F238E27FC236}">
                <a16:creationId xmlns:a16="http://schemas.microsoft.com/office/drawing/2014/main" id="{A7980173-7342-473E-8D8D-B27F00975F39}"/>
              </a:ext>
            </a:extLst>
          </p:cNvPr>
          <p:cNvSpPr/>
          <p:nvPr/>
        </p:nvSpPr>
        <p:spPr>
          <a:xfrm>
            <a:off x="8642097" y="5976101"/>
            <a:ext cx="3114859" cy="584036"/>
          </a:xfrm>
          <a:prstGeom prst="roundRect">
            <a:avLst/>
          </a:prstGeom>
          <a:solidFill>
            <a:schemeClr val="accent1">
              <a:alpha val="4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800" b="0" i="0" u="none" strike="noStrike" kern="1200" cap="none" spc="0" normalizeH="0" baseline="0" noProof="0" err="1">
                <a:ln>
                  <a:noFill/>
                </a:ln>
                <a:solidFill>
                  <a:prstClr val="white"/>
                </a:solidFill>
                <a:effectLst/>
                <a:uLnTx/>
                <a:uFillTx/>
                <a:latin typeface="Calibri" panose="020F0502020204030204"/>
                <a:ea typeface="+mn-ea"/>
                <a:cs typeface="+mn-cs"/>
              </a:rPr>
              <a:t>MSDevNo</a:t>
            </a: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922A8EE6-2EDF-4EB4-8CCE-A510B59B5A7A}"/>
              </a:ext>
            </a:extLst>
          </p:cNvPr>
          <p:cNvGrpSpPr/>
          <p:nvPr/>
        </p:nvGrpSpPr>
        <p:grpSpPr>
          <a:xfrm>
            <a:off x="5091113" y="3142479"/>
            <a:ext cx="1242497" cy="1242497"/>
            <a:chOff x="6096000" y="3168367"/>
            <a:chExt cx="1242497" cy="1242497"/>
          </a:xfrm>
        </p:grpSpPr>
        <p:sp>
          <p:nvSpPr>
            <p:cNvPr id="8" name="Rectangle 7">
              <a:extLst>
                <a:ext uri="{FF2B5EF4-FFF2-40B4-BE49-F238E27FC236}">
                  <a16:creationId xmlns:a16="http://schemas.microsoft.com/office/drawing/2014/main" id="{69AEBEF0-2A70-4F26-9646-51B46729DA9D}"/>
                </a:ext>
              </a:extLst>
            </p:cNvPr>
            <p:cNvSpPr/>
            <p:nvPr/>
          </p:nvSpPr>
          <p:spPr>
            <a:xfrm>
              <a:off x="6096000" y="3168367"/>
              <a:ext cx="1242497" cy="1242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64030D57-7FC2-4BFD-87E1-4ED484E9FC59}"/>
                </a:ext>
              </a:extLst>
            </p:cNvPr>
            <p:cNvPicPr>
              <a:picLocks noChangeAspect="1"/>
            </p:cNvPicPr>
            <p:nvPr/>
          </p:nvPicPr>
          <p:blipFill>
            <a:blip r:embed="rId5"/>
            <a:stretch>
              <a:fillRect/>
            </a:stretch>
          </p:blipFill>
          <p:spPr>
            <a:xfrm>
              <a:off x="6348250" y="3220454"/>
              <a:ext cx="737995" cy="1138322"/>
            </a:xfrm>
            <a:prstGeom prst="rect">
              <a:avLst/>
            </a:prstGeom>
          </p:spPr>
        </p:pic>
      </p:grpSp>
      <p:pic>
        <p:nvPicPr>
          <p:cNvPr id="15" name="Picture 14">
            <a:extLst>
              <a:ext uri="{FF2B5EF4-FFF2-40B4-BE49-F238E27FC236}">
                <a16:creationId xmlns:a16="http://schemas.microsoft.com/office/drawing/2014/main" id="{2F0CBB36-077A-4A82-B60B-2CE25067383C}"/>
              </a:ext>
            </a:extLst>
          </p:cNvPr>
          <p:cNvPicPr>
            <a:picLocks noChangeAspect="1"/>
          </p:cNvPicPr>
          <p:nvPr/>
        </p:nvPicPr>
        <p:blipFill>
          <a:blip r:embed="rId6"/>
          <a:stretch>
            <a:fillRect/>
          </a:stretch>
        </p:blipFill>
        <p:spPr>
          <a:xfrm>
            <a:off x="9295912" y="1602937"/>
            <a:ext cx="2634510" cy="2052637"/>
          </a:xfrm>
          <a:prstGeom prst="rect">
            <a:avLst/>
          </a:prstGeom>
        </p:spPr>
      </p:pic>
      <p:pic>
        <p:nvPicPr>
          <p:cNvPr id="4" name="Picture 3" descr="A close up of a logo&#10;&#10;Description automatically generated">
            <a:extLst>
              <a:ext uri="{FF2B5EF4-FFF2-40B4-BE49-F238E27FC236}">
                <a16:creationId xmlns:a16="http://schemas.microsoft.com/office/drawing/2014/main" id="{5323D040-C3D8-479C-802F-98D9303698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1308" y="767545"/>
            <a:ext cx="1627993" cy="16279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86846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7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Cluster autoscaler</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sp>
        <p:nvSpPr>
          <p:cNvPr id="8" name="TextBox 7">
            <a:extLst>
              <a:ext uri="{FF2B5EF4-FFF2-40B4-BE49-F238E27FC236}">
                <a16:creationId xmlns:a16="http://schemas.microsoft.com/office/drawing/2014/main" id="{141E9EAF-1317-4910-9931-50E6F3EB5ADD}"/>
              </a:ext>
            </a:extLst>
          </p:cNvPr>
          <p:cNvSpPr txBox="1"/>
          <p:nvPr/>
        </p:nvSpPr>
        <p:spPr>
          <a:xfrm>
            <a:off x="2835500" y="6461182"/>
            <a:ext cx="5803255" cy="369332"/>
          </a:xfrm>
          <a:prstGeom prst="rect">
            <a:avLst/>
          </a:prstGeom>
          <a:noFill/>
        </p:spPr>
        <p:txBody>
          <a:bodyPr wrap="none" rtlCol="0">
            <a:spAutoFit/>
          </a:bodyPr>
          <a:lstStyle/>
          <a:p>
            <a:r>
              <a:rPr lang="en-US" dirty="0">
                <a:hlinkClick r:id="rId5"/>
              </a:rPr>
              <a:t>https://docs.microsoft.com/en-us/azure/aks/concepts-scale</a:t>
            </a:r>
            <a:r>
              <a:rPr lang="en-US" dirty="0"/>
              <a:t> </a:t>
            </a:r>
          </a:p>
        </p:txBody>
      </p:sp>
      <p:sp>
        <p:nvSpPr>
          <p:cNvPr id="7" name="Text Placeholder 6">
            <a:extLst>
              <a:ext uri="{FF2B5EF4-FFF2-40B4-BE49-F238E27FC236}">
                <a16:creationId xmlns:a16="http://schemas.microsoft.com/office/drawing/2014/main" id="{0D0F8760-17D9-4B3B-A9AC-7DDF5DA441E8}"/>
              </a:ext>
            </a:extLst>
          </p:cNvPr>
          <p:cNvSpPr>
            <a:spLocks noGrp="1"/>
          </p:cNvSpPr>
          <p:nvPr>
            <p:ph type="body" idx="1"/>
          </p:nvPr>
        </p:nvSpPr>
        <p:spPr>
          <a:xfrm>
            <a:off x="415600" y="1536633"/>
            <a:ext cx="7202974" cy="4555200"/>
          </a:xfrm>
        </p:spPr>
        <p:txBody>
          <a:bodyPr/>
          <a:lstStyle/>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autoscaler checks the Metrics API server every 10 seconds</a:t>
            </a:r>
          </a:p>
          <a:p>
            <a:endParaRPr lang="en-US" dirty="0">
              <a:solidFill>
                <a:srgbClr val="171717"/>
              </a:solidFill>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if determines that a change is required, the number of nodes is increased or decreased</a:t>
            </a:r>
            <a:endParaRPr lang="en-US" dirty="0"/>
          </a:p>
          <a:p>
            <a:endParaRPr lang="en-US" dirty="0"/>
          </a:p>
          <a:p>
            <a:r>
              <a:rPr lang="en-US" b="0" i="0" dirty="0">
                <a:solidFill>
                  <a:srgbClr val="171717"/>
                </a:solidFill>
                <a:effectLst/>
                <a:latin typeface="Segoe UI" panose="020B0502040204020203" pitchFamily="34" charset="0"/>
              </a:rPr>
              <a:t>used alongside the horizontal pod autoscaler</a:t>
            </a:r>
            <a:endParaRPr lang="en-US" dirty="0"/>
          </a:p>
          <a:p>
            <a:endParaRPr lang="en-US" dirty="0"/>
          </a:p>
          <a:p>
            <a:endParaRPr lang="en-US" dirty="0"/>
          </a:p>
        </p:txBody>
      </p:sp>
      <p:pic>
        <p:nvPicPr>
          <p:cNvPr id="12" name="Picture 11" descr="Timeline&#10;&#10;Description automatically generated">
            <a:extLst>
              <a:ext uri="{FF2B5EF4-FFF2-40B4-BE49-F238E27FC236}">
                <a16:creationId xmlns:a16="http://schemas.microsoft.com/office/drawing/2014/main" id="{D798EEAB-823C-43EF-938B-858BC0238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8574" y="2018965"/>
            <a:ext cx="4157826" cy="2191419"/>
          </a:xfrm>
          <a:prstGeom prst="rect">
            <a:avLst/>
          </a:prstGeom>
        </p:spPr>
      </p:pic>
      <p:pic>
        <p:nvPicPr>
          <p:cNvPr id="9" name="Graphic 4">
            <a:extLst>
              <a:ext uri="{FF2B5EF4-FFF2-40B4-BE49-F238E27FC236}">
                <a16:creationId xmlns:a16="http://schemas.microsoft.com/office/drawing/2014/main" id="{86B7643B-ED0B-4442-A280-ACB436907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593007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23"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04CA4DF5-C512-4233-8F08-3FDA86F8239A}"/>
              </a:ext>
            </a:extLst>
          </p:cNvPr>
          <p:cNvSpPr txBox="1"/>
          <p:nvPr/>
        </p:nvSpPr>
        <p:spPr>
          <a:xfrm>
            <a:off x="614234" y="2354401"/>
            <a:ext cx="4274710" cy="1522755"/>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US" sz="4400" dirty="0">
                <a:latin typeface="+mj-lt"/>
                <a:ea typeface="+mj-ea"/>
                <a:cs typeface="+mj-cs"/>
              </a:rPr>
              <a:t>Lab-01, 02, 03</a:t>
            </a:r>
            <a:endParaRPr kumimoji="0" lang="en-US" sz="4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6"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Graphic 4">
            <a:extLst>
              <a:ext uri="{FF2B5EF4-FFF2-40B4-BE49-F238E27FC236}">
                <a16:creationId xmlns:a16="http://schemas.microsoft.com/office/drawing/2014/main" id="{00D286B5-A866-4A52-B2B7-86348B3772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pic>
        <p:nvPicPr>
          <p:cNvPr id="12" name="Google Shape;56;p13">
            <a:extLst>
              <a:ext uri="{FF2B5EF4-FFF2-40B4-BE49-F238E27FC236}">
                <a16:creationId xmlns:a16="http://schemas.microsoft.com/office/drawing/2014/main" id="{52A88978-0296-4319-A9F7-ADA686966AAE}"/>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3" name="Graphic 12">
            <a:extLst>
              <a:ext uri="{FF2B5EF4-FFF2-40B4-BE49-F238E27FC236}">
                <a16:creationId xmlns:a16="http://schemas.microsoft.com/office/drawing/2014/main" id="{10D26F3E-A5AA-4D05-9399-FBC48A6F16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24108" y="2594084"/>
            <a:ext cx="2030226" cy="2030226"/>
          </a:xfrm>
          <a:prstGeom prst="rect">
            <a:avLst/>
          </a:prstGeom>
        </p:spPr>
      </p:pic>
      <p:pic>
        <p:nvPicPr>
          <p:cNvPr id="17" name="Graphic 16">
            <a:extLst>
              <a:ext uri="{FF2B5EF4-FFF2-40B4-BE49-F238E27FC236}">
                <a16:creationId xmlns:a16="http://schemas.microsoft.com/office/drawing/2014/main" id="{2A8022D8-8D6B-405D-87DC-7B2872E3BB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59312" y="1481264"/>
            <a:ext cx="1071426" cy="1051399"/>
          </a:xfrm>
          <a:prstGeom prst="rect">
            <a:avLst/>
          </a:prstGeom>
        </p:spPr>
      </p:pic>
    </p:spTree>
    <p:extLst>
      <p:ext uri="{BB962C8B-B14F-4D97-AF65-F5344CB8AC3E}">
        <p14:creationId xmlns:p14="http://schemas.microsoft.com/office/powerpoint/2010/main" val="3228749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AD4C39-42D6-45D1-9E0D-E17B5050B154}"/>
              </a:ext>
            </a:extLst>
          </p:cNvPr>
          <p:cNvPicPr>
            <a:picLocks noChangeAspect="1"/>
          </p:cNvPicPr>
          <p:nvPr/>
        </p:nvPicPr>
        <p:blipFill>
          <a:blip r:embed="rId3"/>
          <a:stretch>
            <a:fillRect/>
          </a:stretch>
        </p:blipFill>
        <p:spPr>
          <a:xfrm>
            <a:off x="2678915" y="1014786"/>
            <a:ext cx="6527731" cy="4684974"/>
          </a:xfrm>
          <a:prstGeom prst="rect">
            <a:avLst/>
          </a:prstGeom>
        </p:spPr>
      </p:pic>
      <p:pic>
        <p:nvPicPr>
          <p:cNvPr id="4" name="Graphic 4">
            <a:extLst>
              <a:ext uri="{FF2B5EF4-FFF2-40B4-BE49-F238E27FC236}">
                <a16:creationId xmlns:a16="http://schemas.microsoft.com/office/drawing/2014/main" id="{0DFA98A8-5A4D-49E4-832A-BB2FD120FB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pic>
        <p:nvPicPr>
          <p:cNvPr id="5" name="Google Shape;56;p13">
            <a:extLst>
              <a:ext uri="{FF2B5EF4-FFF2-40B4-BE49-F238E27FC236}">
                <a16:creationId xmlns:a16="http://schemas.microsoft.com/office/drawing/2014/main" id="{0A29C5F4-A042-4CF1-B499-7EC5D0A4F145}"/>
              </a:ext>
            </a:extLst>
          </p:cNvPr>
          <p:cNvPicPr preferRelativeResize="0"/>
          <p:nvPr/>
        </p:nvPicPr>
        <p:blipFill>
          <a:blip r:embed="rId6">
            <a:alphaModFix/>
          </a:blip>
          <a:stretch>
            <a:fillRect/>
          </a:stretch>
        </p:blipFill>
        <p:spPr>
          <a:xfrm>
            <a:off x="10989179" y="5736492"/>
            <a:ext cx="1202821" cy="1121508"/>
          </a:xfrm>
          <a:prstGeom prst="rect">
            <a:avLst/>
          </a:prstGeom>
          <a:noFill/>
          <a:ln>
            <a:noFill/>
          </a:ln>
        </p:spPr>
      </p:pic>
    </p:spTree>
    <p:extLst>
      <p:ext uri="{BB962C8B-B14F-4D97-AF65-F5344CB8AC3E}">
        <p14:creationId xmlns:p14="http://schemas.microsoft.com/office/powerpoint/2010/main" val="3340194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23"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04CA4DF5-C512-4233-8F08-3FDA86F8239A}"/>
              </a:ext>
            </a:extLst>
          </p:cNvPr>
          <p:cNvSpPr txBox="1"/>
          <p:nvPr/>
        </p:nvSpPr>
        <p:spPr>
          <a:xfrm>
            <a:off x="614234" y="2354401"/>
            <a:ext cx="4274710" cy="1522755"/>
          </a:xfrm>
          <a:prstGeom prst="rect">
            <a:avLst/>
          </a:prstGeom>
        </p:spPr>
        <p:txBody>
          <a:bodyPr vert="horz" lIns="91440" tIns="45720" rIns="91440" bIns="45720" rtlCol="0" anchor="b">
            <a:normAutofit/>
          </a:bodyPr>
          <a:lstStyle/>
          <a:p>
            <a:pPr>
              <a:lnSpc>
                <a:spcPct val="90000"/>
              </a:lnSpc>
              <a:spcBef>
                <a:spcPct val="0"/>
              </a:spcBef>
              <a:spcAft>
                <a:spcPts val="600"/>
              </a:spcAft>
              <a:defRPr/>
            </a:pPr>
            <a:r>
              <a:rPr lang="en-US" sz="4400" dirty="0">
                <a:latin typeface="+mj-lt"/>
                <a:ea typeface="+mj-ea"/>
                <a:cs typeface="+mj-cs"/>
              </a:rPr>
              <a:t>Lab-04, 05, 06, 07</a:t>
            </a:r>
            <a:endParaRPr kumimoji="0" lang="en-US" sz="4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6"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Graphic 4">
            <a:extLst>
              <a:ext uri="{FF2B5EF4-FFF2-40B4-BE49-F238E27FC236}">
                <a16:creationId xmlns:a16="http://schemas.microsoft.com/office/drawing/2014/main" id="{00D286B5-A866-4A52-B2B7-86348B3772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pic>
        <p:nvPicPr>
          <p:cNvPr id="12" name="Google Shape;56;p13">
            <a:extLst>
              <a:ext uri="{FF2B5EF4-FFF2-40B4-BE49-F238E27FC236}">
                <a16:creationId xmlns:a16="http://schemas.microsoft.com/office/drawing/2014/main" id="{52A88978-0296-4319-A9F7-ADA686966AAE}"/>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3" name="Graphic 12">
            <a:extLst>
              <a:ext uri="{FF2B5EF4-FFF2-40B4-BE49-F238E27FC236}">
                <a16:creationId xmlns:a16="http://schemas.microsoft.com/office/drawing/2014/main" id="{10D26F3E-A5AA-4D05-9399-FBC48A6F16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24108" y="2594084"/>
            <a:ext cx="2030226" cy="2030226"/>
          </a:xfrm>
          <a:prstGeom prst="rect">
            <a:avLst/>
          </a:prstGeom>
        </p:spPr>
      </p:pic>
      <p:pic>
        <p:nvPicPr>
          <p:cNvPr id="17" name="Graphic 16">
            <a:extLst>
              <a:ext uri="{FF2B5EF4-FFF2-40B4-BE49-F238E27FC236}">
                <a16:creationId xmlns:a16="http://schemas.microsoft.com/office/drawing/2014/main" id="{2A8022D8-8D6B-405D-87DC-7B2872E3BB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59312" y="1481264"/>
            <a:ext cx="1071426" cy="1051399"/>
          </a:xfrm>
          <a:prstGeom prst="rect">
            <a:avLst/>
          </a:prstGeom>
        </p:spPr>
      </p:pic>
    </p:spTree>
    <p:extLst>
      <p:ext uri="{BB962C8B-B14F-4D97-AF65-F5344CB8AC3E}">
        <p14:creationId xmlns:p14="http://schemas.microsoft.com/office/powerpoint/2010/main" val="1994313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3729279"/>
            <a:ext cx="6757415" cy="665745"/>
          </a:xfrm>
          <a:prstGeom prst="rect">
            <a:avLst/>
          </a:prstGeom>
        </p:spPr>
        <p:txBody>
          <a:bodyPr vert="horz" lIns="91440" tIns="45720" rIns="91440" bIns="45720" rtlCol="0" anchor="t">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Kubernetes Event Driven Autoscaling KEDA</a:t>
            </a:r>
            <a:endParaRPr kumimoji="0" lang="en-US" sz="54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3"/>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4">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4098" name="Picture 2">
            <a:extLst>
              <a:ext uri="{FF2B5EF4-FFF2-40B4-BE49-F238E27FC236}">
                <a16:creationId xmlns:a16="http://schemas.microsoft.com/office/drawing/2014/main" id="{6EBED5C5-6B8A-4995-8DED-46ACAD97EE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2043" y="3429000"/>
            <a:ext cx="1496003" cy="1496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837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KEDA concepts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9" name="Graphic 4">
            <a:extLst>
              <a:ext uri="{FF2B5EF4-FFF2-40B4-BE49-F238E27FC236}">
                <a16:creationId xmlns:a16="http://schemas.microsoft.com/office/drawing/2014/main" id="{61B4A323-2A48-4A8A-9B9E-57FE09F3E2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599" y="6114702"/>
            <a:ext cx="1718444" cy="574556"/>
          </a:xfrm>
          <a:prstGeom prst="rect">
            <a:avLst/>
          </a:prstGeom>
        </p:spPr>
      </p:pic>
      <p:pic>
        <p:nvPicPr>
          <p:cNvPr id="11" name="Picture 10">
            <a:extLst>
              <a:ext uri="{FF2B5EF4-FFF2-40B4-BE49-F238E27FC236}">
                <a16:creationId xmlns:a16="http://schemas.microsoft.com/office/drawing/2014/main" id="{5E40D758-28F0-463F-BC9B-AA063F425ADE}"/>
              </a:ext>
            </a:extLst>
          </p:cNvPr>
          <p:cNvPicPr>
            <a:picLocks noChangeAspect="1"/>
          </p:cNvPicPr>
          <p:nvPr/>
        </p:nvPicPr>
        <p:blipFill>
          <a:blip r:embed="rId6"/>
          <a:stretch>
            <a:fillRect/>
          </a:stretch>
        </p:blipFill>
        <p:spPr>
          <a:xfrm>
            <a:off x="1140987" y="5485823"/>
            <a:ext cx="543456" cy="501338"/>
          </a:xfrm>
          <a:prstGeom prst="rect">
            <a:avLst/>
          </a:prstGeom>
        </p:spPr>
      </p:pic>
      <p:sp>
        <p:nvSpPr>
          <p:cNvPr id="3" name="Rectangle 2">
            <a:extLst>
              <a:ext uri="{FF2B5EF4-FFF2-40B4-BE49-F238E27FC236}">
                <a16:creationId xmlns:a16="http://schemas.microsoft.com/office/drawing/2014/main" id="{E93FCE94-A4B9-4D46-92B5-7495A56BCF0D}"/>
              </a:ext>
            </a:extLst>
          </p:cNvPr>
          <p:cNvSpPr/>
          <p:nvPr/>
        </p:nvSpPr>
        <p:spPr>
          <a:xfrm>
            <a:off x="752030" y="1478422"/>
            <a:ext cx="11024370" cy="394815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E59474-19E7-4EE9-98C2-4F37B0E5D784}"/>
              </a:ext>
            </a:extLst>
          </p:cNvPr>
          <p:cNvSpPr/>
          <p:nvPr/>
        </p:nvSpPr>
        <p:spPr>
          <a:xfrm>
            <a:off x="1140987" y="4662979"/>
            <a:ext cx="2678982" cy="575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a:t>
            </a:r>
          </a:p>
          <a:p>
            <a:pPr algn="ctr"/>
            <a:r>
              <a:rPr lang="en-US" dirty="0"/>
              <a:t>Deployment</a:t>
            </a:r>
          </a:p>
        </p:txBody>
      </p:sp>
      <p:sp>
        <p:nvSpPr>
          <p:cNvPr id="14" name="Rectangle 13">
            <a:extLst>
              <a:ext uri="{FF2B5EF4-FFF2-40B4-BE49-F238E27FC236}">
                <a16:creationId xmlns:a16="http://schemas.microsoft.com/office/drawing/2014/main" id="{1CDD54C9-A4F0-4E06-8F2A-E05FD36FE2ED}"/>
              </a:ext>
            </a:extLst>
          </p:cNvPr>
          <p:cNvSpPr/>
          <p:nvPr/>
        </p:nvSpPr>
        <p:spPr>
          <a:xfrm>
            <a:off x="4781642" y="4657190"/>
            <a:ext cx="2678981" cy="57559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Order</a:t>
            </a:r>
          </a:p>
          <a:p>
            <a:pPr algn="ctr"/>
            <a:r>
              <a:rPr lang="en-US" dirty="0">
                <a:solidFill>
                  <a:schemeClr val="tx1"/>
                </a:solidFill>
              </a:rPr>
              <a:t>Deployment</a:t>
            </a:r>
          </a:p>
        </p:txBody>
      </p:sp>
      <p:sp>
        <p:nvSpPr>
          <p:cNvPr id="15" name="Rectangle 14">
            <a:extLst>
              <a:ext uri="{FF2B5EF4-FFF2-40B4-BE49-F238E27FC236}">
                <a16:creationId xmlns:a16="http://schemas.microsoft.com/office/drawing/2014/main" id="{A906555C-D54A-4CE0-8FD3-CE18FF074ECF}"/>
              </a:ext>
            </a:extLst>
          </p:cNvPr>
          <p:cNvSpPr/>
          <p:nvPr/>
        </p:nvSpPr>
        <p:spPr>
          <a:xfrm>
            <a:off x="8523128" y="4657190"/>
            <a:ext cx="2678980" cy="57559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Shipment</a:t>
            </a:r>
          </a:p>
          <a:p>
            <a:pPr algn="ctr"/>
            <a:r>
              <a:rPr lang="en-US" dirty="0">
                <a:solidFill>
                  <a:schemeClr val="tx1"/>
                </a:solidFill>
              </a:rPr>
              <a:t>Deployment</a:t>
            </a:r>
          </a:p>
        </p:txBody>
      </p:sp>
      <p:sp>
        <p:nvSpPr>
          <p:cNvPr id="16" name="Rectangle 15">
            <a:extLst>
              <a:ext uri="{FF2B5EF4-FFF2-40B4-BE49-F238E27FC236}">
                <a16:creationId xmlns:a16="http://schemas.microsoft.com/office/drawing/2014/main" id="{5D23AC37-0209-4FAB-B502-3A78E46AB926}"/>
              </a:ext>
            </a:extLst>
          </p:cNvPr>
          <p:cNvSpPr/>
          <p:nvPr/>
        </p:nvSpPr>
        <p:spPr>
          <a:xfrm>
            <a:off x="1140987" y="3542778"/>
            <a:ext cx="2678983" cy="575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Horizontal Pod Autoscaler</a:t>
            </a:r>
          </a:p>
          <a:p>
            <a:pPr algn="ctr"/>
            <a:r>
              <a:rPr lang="en-US" dirty="0"/>
              <a:t>(HPA)</a:t>
            </a:r>
          </a:p>
        </p:txBody>
      </p:sp>
      <p:sp>
        <p:nvSpPr>
          <p:cNvPr id="17" name="Rectangle 16">
            <a:extLst>
              <a:ext uri="{FF2B5EF4-FFF2-40B4-BE49-F238E27FC236}">
                <a16:creationId xmlns:a16="http://schemas.microsoft.com/office/drawing/2014/main" id="{FD23AC27-22B8-4792-AFD2-349D37A93D9D}"/>
              </a:ext>
            </a:extLst>
          </p:cNvPr>
          <p:cNvSpPr/>
          <p:nvPr/>
        </p:nvSpPr>
        <p:spPr>
          <a:xfrm>
            <a:off x="4781643" y="3550601"/>
            <a:ext cx="2678983" cy="57559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Horizontal Pod Autoscaler</a:t>
            </a:r>
          </a:p>
          <a:p>
            <a:pPr algn="ctr"/>
            <a:r>
              <a:rPr lang="en-US" dirty="0">
                <a:solidFill>
                  <a:schemeClr val="tx1"/>
                </a:solidFill>
              </a:rPr>
              <a:t>(HPA)</a:t>
            </a:r>
          </a:p>
        </p:txBody>
      </p:sp>
      <p:sp>
        <p:nvSpPr>
          <p:cNvPr id="18" name="Rectangle 17">
            <a:extLst>
              <a:ext uri="{FF2B5EF4-FFF2-40B4-BE49-F238E27FC236}">
                <a16:creationId xmlns:a16="http://schemas.microsoft.com/office/drawing/2014/main" id="{8F4A5906-0264-418C-8625-E12EE0BEA808}"/>
              </a:ext>
            </a:extLst>
          </p:cNvPr>
          <p:cNvSpPr/>
          <p:nvPr/>
        </p:nvSpPr>
        <p:spPr>
          <a:xfrm>
            <a:off x="8523128" y="3547376"/>
            <a:ext cx="2678983" cy="57559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Horizontal Pod Autoscaler</a:t>
            </a:r>
          </a:p>
          <a:p>
            <a:pPr algn="ctr"/>
            <a:r>
              <a:rPr lang="en-US" dirty="0">
                <a:solidFill>
                  <a:schemeClr val="tx1"/>
                </a:solidFill>
              </a:rPr>
              <a:t>(HPA)</a:t>
            </a:r>
          </a:p>
        </p:txBody>
      </p:sp>
      <p:sp>
        <p:nvSpPr>
          <p:cNvPr id="12" name="Rectangle 11">
            <a:extLst>
              <a:ext uri="{FF2B5EF4-FFF2-40B4-BE49-F238E27FC236}">
                <a16:creationId xmlns:a16="http://schemas.microsoft.com/office/drawing/2014/main" id="{8D09BAC8-644E-435A-97A2-9F98F4652F30}"/>
              </a:ext>
            </a:extLst>
          </p:cNvPr>
          <p:cNvSpPr/>
          <p:nvPr/>
        </p:nvSpPr>
        <p:spPr>
          <a:xfrm>
            <a:off x="589660" y="1666881"/>
            <a:ext cx="11360800" cy="1712918"/>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3B8A541-132B-4E71-9634-B47E7C84EFEB}"/>
              </a:ext>
            </a:extLst>
          </p:cNvPr>
          <p:cNvSpPr txBox="1"/>
          <p:nvPr/>
        </p:nvSpPr>
        <p:spPr>
          <a:xfrm rot="16200000">
            <a:off x="-123851" y="2319252"/>
            <a:ext cx="1751762" cy="369332"/>
          </a:xfrm>
          <a:prstGeom prst="rect">
            <a:avLst/>
          </a:prstGeom>
          <a:noFill/>
        </p:spPr>
        <p:txBody>
          <a:bodyPr wrap="none" rtlCol="0">
            <a:spAutoFit/>
          </a:bodyPr>
          <a:lstStyle/>
          <a:p>
            <a:r>
              <a:rPr lang="en-US" dirty="0"/>
              <a:t>Autoscaling infra</a:t>
            </a:r>
          </a:p>
        </p:txBody>
      </p:sp>
      <p:pic>
        <p:nvPicPr>
          <p:cNvPr id="5126" name="Picture 6" descr="Azure Monitor (@AzureMonitor) / Twitter">
            <a:extLst>
              <a:ext uri="{FF2B5EF4-FFF2-40B4-BE49-F238E27FC236}">
                <a16:creationId xmlns:a16="http://schemas.microsoft.com/office/drawing/2014/main" id="{BF1ADDF4-A64E-4B68-9587-930FFBE366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7156" y="593367"/>
            <a:ext cx="649969" cy="64996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Prometheus in Kubernetes | Dynatrace Hub">
            <a:extLst>
              <a:ext uri="{FF2B5EF4-FFF2-40B4-BE49-F238E27FC236}">
                <a16:creationId xmlns:a16="http://schemas.microsoft.com/office/drawing/2014/main" id="{90B51D40-55B5-4278-A94B-52A638D5B0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6715" y="685860"/>
            <a:ext cx="554998" cy="55747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Microsoft - Azure - Servicebus - Messageidplugin 2 - Azure Service Bus Logo  Clipart (#5365706) - PikPng">
            <a:extLst>
              <a:ext uri="{FF2B5EF4-FFF2-40B4-BE49-F238E27FC236}">
                <a16:creationId xmlns:a16="http://schemas.microsoft.com/office/drawing/2014/main" id="{BBBD25FD-1B7A-4B52-842D-1D4B91F895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79737" y="599593"/>
            <a:ext cx="618884" cy="64996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ECC1257E-A5C6-45D2-B667-10130F620CB6}"/>
              </a:ext>
            </a:extLst>
          </p:cNvPr>
          <p:cNvCxnSpPr>
            <a:cxnSpLocks/>
            <a:stCxn id="5130" idx="1"/>
            <a:endCxn id="5126" idx="3"/>
          </p:cNvCxnSpPr>
          <p:nvPr/>
        </p:nvCxnSpPr>
        <p:spPr>
          <a:xfrm flipH="1" flipV="1">
            <a:off x="10007125" y="918352"/>
            <a:ext cx="672612" cy="6226"/>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A415D36-5096-4C68-BD62-CF7F39B6D16A}"/>
              </a:ext>
            </a:extLst>
          </p:cNvPr>
          <p:cNvSpPr/>
          <p:nvPr/>
        </p:nvSpPr>
        <p:spPr>
          <a:xfrm>
            <a:off x="1140987" y="2634358"/>
            <a:ext cx="10061121" cy="59850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Kubernetes Custom Metrics</a:t>
            </a:r>
          </a:p>
        </p:txBody>
      </p:sp>
      <p:cxnSp>
        <p:nvCxnSpPr>
          <p:cNvPr id="24" name="Straight Arrow Connector 23">
            <a:extLst>
              <a:ext uri="{FF2B5EF4-FFF2-40B4-BE49-F238E27FC236}">
                <a16:creationId xmlns:a16="http://schemas.microsoft.com/office/drawing/2014/main" id="{38C00455-7B92-470E-BA00-9BCD365CD19C}"/>
              </a:ext>
            </a:extLst>
          </p:cNvPr>
          <p:cNvCxnSpPr>
            <a:cxnSpLocks/>
            <a:endCxn id="5128" idx="2"/>
          </p:cNvCxnSpPr>
          <p:nvPr/>
        </p:nvCxnSpPr>
        <p:spPr>
          <a:xfrm flipV="1">
            <a:off x="6264214" y="1243336"/>
            <a:ext cx="0" cy="138983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1526CF2-F817-47FA-9C89-4F3EB263B659}"/>
              </a:ext>
            </a:extLst>
          </p:cNvPr>
          <p:cNvSpPr/>
          <p:nvPr/>
        </p:nvSpPr>
        <p:spPr>
          <a:xfrm>
            <a:off x="4957422" y="1805702"/>
            <a:ext cx="2613585" cy="59850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Prometheus </a:t>
            </a:r>
          </a:p>
          <a:p>
            <a:pPr algn="ctr"/>
            <a:r>
              <a:rPr lang="en-US" dirty="0">
                <a:solidFill>
                  <a:schemeClr val="tx1"/>
                </a:solidFill>
              </a:rPr>
              <a:t>Metric Adapter</a:t>
            </a:r>
          </a:p>
        </p:txBody>
      </p:sp>
      <p:cxnSp>
        <p:nvCxnSpPr>
          <p:cNvPr id="26" name="Straight Arrow Connector 25">
            <a:extLst>
              <a:ext uri="{FF2B5EF4-FFF2-40B4-BE49-F238E27FC236}">
                <a16:creationId xmlns:a16="http://schemas.microsoft.com/office/drawing/2014/main" id="{409A6E68-3B30-4E22-88F0-4807B5CB22C9}"/>
              </a:ext>
            </a:extLst>
          </p:cNvPr>
          <p:cNvCxnSpPr>
            <a:cxnSpLocks/>
            <a:endCxn id="5126" idx="2"/>
          </p:cNvCxnSpPr>
          <p:nvPr/>
        </p:nvCxnSpPr>
        <p:spPr>
          <a:xfrm flipV="1">
            <a:off x="9682140" y="1243336"/>
            <a:ext cx="1" cy="138983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662F863-AC84-4CF6-BA61-B1796F3455E7}"/>
              </a:ext>
            </a:extLst>
          </p:cNvPr>
          <p:cNvSpPr/>
          <p:nvPr/>
        </p:nvSpPr>
        <p:spPr>
          <a:xfrm>
            <a:off x="8588523" y="1805702"/>
            <a:ext cx="2613585" cy="59850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Azure Monitor </a:t>
            </a:r>
          </a:p>
          <a:p>
            <a:pPr algn="ctr"/>
            <a:r>
              <a:rPr lang="en-US" dirty="0">
                <a:solidFill>
                  <a:schemeClr val="tx1"/>
                </a:solidFill>
              </a:rPr>
              <a:t>Metric Adapter</a:t>
            </a:r>
          </a:p>
        </p:txBody>
      </p:sp>
      <p:cxnSp>
        <p:nvCxnSpPr>
          <p:cNvPr id="31" name="Straight Arrow Connector 30">
            <a:extLst>
              <a:ext uri="{FF2B5EF4-FFF2-40B4-BE49-F238E27FC236}">
                <a16:creationId xmlns:a16="http://schemas.microsoft.com/office/drawing/2014/main" id="{A1B5E301-A9A6-454F-BD0C-55D6EE101DFF}"/>
              </a:ext>
            </a:extLst>
          </p:cNvPr>
          <p:cNvCxnSpPr>
            <a:stCxn id="16" idx="2"/>
            <a:endCxn id="10" idx="0"/>
          </p:cNvCxnSpPr>
          <p:nvPr/>
        </p:nvCxnSpPr>
        <p:spPr>
          <a:xfrm flipH="1">
            <a:off x="2480478" y="4118371"/>
            <a:ext cx="1" cy="54460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3F5F24F-7181-4AF5-9B0A-70DE270381BB}"/>
              </a:ext>
            </a:extLst>
          </p:cNvPr>
          <p:cNvCxnSpPr>
            <a:stCxn id="17" idx="2"/>
            <a:endCxn id="14" idx="0"/>
          </p:cNvCxnSpPr>
          <p:nvPr/>
        </p:nvCxnSpPr>
        <p:spPr>
          <a:xfrm flipH="1">
            <a:off x="6121133" y="4126194"/>
            <a:ext cx="2" cy="53099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68B38C7-BB5B-4BCB-8F10-AB14E9FCF61E}"/>
              </a:ext>
            </a:extLst>
          </p:cNvPr>
          <p:cNvCxnSpPr>
            <a:stCxn id="18" idx="2"/>
            <a:endCxn id="15" idx="0"/>
          </p:cNvCxnSpPr>
          <p:nvPr/>
        </p:nvCxnSpPr>
        <p:spPr>
          <a:xfrm flipH="1">
            <a:off x="9862618" y="4122969"/>
            <a:ext cx="2" cy="53422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84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22" grpId="0" animBg="1"/>
      <p:bldP spid="29" grpId="0" animBg="1"/>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KEDA concepts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9" name="Graphic 4">
            <a:extLst>
              <a:ext uri="{FF2B5EF4-FFF2-40B4-BE49-F238E27FC236}">
                <a16:creationId xmlns:a16="http://schemas.microsoft.com/office/drawing/2014/main" id="{61B4A323-2A48-4A8A-9B9E-57FE09F3E2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599" y="6114702"/>
            <a:ext cx="1718444" cy="574556"/>
          </a:xfrm>
          <a:prstGeom prst="rect">
            <a:avLst/>
          </a:prstGeom>
        </p:spPr>
      </p:pic>
      <p:pic>
        <p:nvPicPr>
          <p:cNvPr id="11" name="Picture 10">
            <a:extLst>
              <a:ext uri="{FF2B5EF4-FFF2-40B4-BE49-F238E27FC236}">
                <a16:creationId xmlns:a16="http://schemas.microsoft.com/office/drawing/2014/main" id="{5E40D758-28F0-463F-BC9B-AA063F425ADE}"/>
              </a:ext>
            </a:extLst>
          </p:cNvPr>
          <p:cNvPicPr>
            <a:picLocks noChangeAspect="1"/>
          </p:cNvPicPr>
          <p:nvPr/>
        </p:nvPicPr>
        <p:blipFill>
          <a:blip r:embed="rId6"/>
          <a:stretch>
            <a:fillRect/>
          </a:stretch>
        </p:blipFill>
        <p:spPr>
          <a:xfrm>
            <a:off x="1140987" y="5485823"/>
            <a:ext cx="543456" cy="501338"/>
          </a:xfrm>
          <a:prstGeom prst="rect">
            <a:avLst/>
          </a:prstGeom>
        </p:spPr>
      </p:pic>
      <p:sp>
        <p:nvSpPr>
          <p:cNvPr id="3" name="Rectangle 2">
            <a:extLst>
              <a:ext uri="{FF2B5EF4-FFF2-40B4-BE49-F238E27FC236}">
                <a16:creationId xmlns:a16="http://schemas.microsoft.com/office/drawing/2014/main" id="{E93FCE94-A4B9-4D46-92B5-7495A56BCF0D}"/>
              </a:ext>
            </a:extLst>
          </p:cNvPr>
          <p:cNvSpPr/>
          <p:nvPr/>
        </p:nvSpPr>
        <p:spPr>
          <a:xfrm>
            <a:off x="752030" y="1478422"/>
            <a:ext cx="11024370" cy="394815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E59474-19E7-4EE9-98C2-4F37B0E5D784}"/>
              </a:ext>
            </a:extLst>
          </p:cNvPr>
          <p:cNvSpPr/>
          <p:nvPr/>
        </p:nvSpPr>
        <p:spPr>
          <a:xfrm>
            <a:off x="1140987" y="4662979"/>
            <a:ext cx="2678982" cy="575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a:t>
            </a:r>
          </a:p>
          <a:p>
            <a:pPr algn="ctr"/>
            <a:r>
              <a:rPr lang="en-US" dirty="0"/>
              <a:t>Deployment</a:t>
            </a:r>
          </a:p>
        </p:txBody>
      </p:sp>
      <p:sp>
        <p:nvSpPr>
          <p:cNvPr id="14" name="Rectangle 13">
            <a:extLst>
              <a:ext uri="{FF2B5EF4-FFF2-40B4-BE49-F238E27FC236}">
                <a16:creationId xmlns:a16="http://schemas.microsoft.com/office/drawing/2014/main" id="{1CDD54C9-A4F0-4E06-8F2A-E05FD36FE2ED}"/>
              </a:ext>
            </a:extLst>
          </p:cNvPr>
          <p:cNvSpPr/>
          <p:nvPr/>
        </p:nvSpPr>
        <p:spPr>
          <a:xfrm>
            <a:off x="4781642" y="4657190"/>
            <a:ext cx="2678981" cy="57559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Order</a:t>
            </a:r>
          </a:p>
          <a:p>
            <a:pPr algn="ctr"/>
            <a:r>
              <a:rPr lang="en-US" dirty="0">
                <a:solidFill>
                  <a:schemeClr val="tx1"/>
                </a:solidFill>
              </a:rPr>
              <a:t>Deployment</a:t>
            </a:r>
          </a:p>
        </p:txBody>
      </p:sp>
      <p:sp>
        <p:nvSpPr>
          <p:cNvPr id="15" name="Rectangle 14">
            <a:extLst>
              <a:ext uri="{FF2B5EF4-FFF2-40B4-BE49-F238E27FC236}">
                <a16:creationId xmlns:a16="http://schemas.microsoft.com/office/drawing/2014/main" id="{A906555C-D54A-4CE0-8FD3-CE18FF074ECF}"/>
              </a:ext>
            </a:extLst>
          </p:cNvPr>
          <p:cNvSpPr/>
          <p:nvPr/>
        </p:nvSpPr>
        <p:spPr>
          <a:xfrm>
            <a:off x="8523128" y="4657190"/>
            <a:ext cx="2678980" cy="57559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Shipment</a:t>
            </a:r>
          </a:p>
          <a:p>
            <a:pPr algn="ctr"/>
            <a:r>
              <a:rPr lang="en-US" dirty="0">
                <a:solidFill>
                  <a:schemeClr val="tx1"/>
                </a:solidFill>
              </a:rPr>
              <a:t>Deployment</a:t>
            </a:r>
          </a:p>
        </p:txBody>
      </p:sp>
      <p:sp>
        <p:nvSpPr>
          <p:cNvPr id="16" name="Rectangle 15">
            <a:extLst>
              <a:ext uri="{FF2B5EF4-FFF2-40B4-BE49-F238E27FC236}">
                <a16:creationId xmlns:a16="http://schemas.microsoft.com/office/drawing/2014/main" id="{5D23AC37-0209-4FAB-B502-3A78E46AB926}"/>
              </a:ext>
            </a:extLst>
          </p:cNvPr>
          <p:cNvSpPr/>
          <p:nvPr/>
        </p:nvSpPr>
        <p:spPr>
          <a:xfrm>
            <a:off x="1140987" y="3542778"/>
            <a:ext cx="2678983" cy="575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ScaledObject</a:t>
            </a:r>
            <a:endParaRPr lang="en-US" dirty="0"/>
          </a:p>
        </p:txBody>
      </p:sp>
      <p:sp>
        <p:nvSpPr>
          <p:cNvPr id="17" name="Rectangle 16">
            <a:extLst>
              <a:ext uri="{FF2B5EF4-FFF2-40B4-BE49-F238E27FC236}">
                <a16:creationId xmlns:a16="http://schemas.microsoft.com/office/drawing/2014/main" id="{FD23AC27-22B8-4792-AFD2-349D37A93D9D}"/>
              </a:ext>
            </a:extLst>
          </p:cNvPr>
          <p:cNvSpPr/>
          <p:nvPr/>
        </p:nvSpPr>
        <p:spPr>
          <a:xfrm>
            <a:off x="4781643" y="3550601"/>
            <a:ext cx="2678983" cy="57559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ScaledObject</a:t>
            </a:r>
            <a:endParaRPr lang="en-US" dirty="0">
              <a:solidFill>
                <a:schemeClr val="tx1"/>
              </a:solidFill>
            </a:endParaRPr>
          </a:p>
        </p:txBody>
      </p:sp>
      <p:sp>
        <p:nvSpPr>
          <p:cNvPr id="18" name="Rectangle 17">
            <a:extLst>
              <a:ext uri="{FF2B5EF4-FFF2-40B4-BE49-F238E27FC236}">
                <a16:creationId xmlns:a16="http://schemas.microsoft.com/office/drawing/2014/main" id="{8F4A5906-0264-418C-8625-E12EE0BEA808}"/>
              </a:ext>
            </a:extLst>
          </p:cNvPr>
          <p:cNvSpPr/>
          <p:nvPr/>
        </p:nvSpPr>
        <p:spPr>
          <a:xfrm>
            <a:off x="8523128" y="3547376"/>
            <a:ext cx="2678983" cy="57559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ScaledObject</a:t>
            </a:r>
            <a:endParaRPr lang="en-US" dirty="0">
              <a:solidFill>
                <a:schemeClr val="tx1"/>
              </a:solidFill>
            </a:endParaRPr>
          </a:p>
        </p:txBody>
      </p:sp>
      <p:sp>
        <p:nvSpPr>
          <p:cNvPr id="12" name="Rectangle 11">
            <a:extLst>
              <a:ext uri="{FF2B5EF4-FFF2-40B4-BE49-F238E27FC236}">
                <a16:creationId xmlns:a16="http://schemas.microsoft.com/office/drawing/2014/main" id="{8D09BAC8-644E-435A-97A2-9F98F4652F30}"/>
              </a:ext>
            </a:extLst>
          </p:cNvPr>
          <p:cNvSpPr/>
          <p:nvPr/>
        </p:nvSpPr>
        <p:spPr>
          <a:xfrm>
            <a:off x="589660" y="1666881"/>
            <a:ext cx="11360800" cy="1712918"/>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3B8A541-132B-4E71-9634-B47E7C84EFEB}"/>
              </a:ext>
            </a:extLst>
          </p:cNvPr>
          <p:cNvSpPr txBox="1"/>
          <p:nvPr/>
        </p:nvSpPr>
        <p:spPr>
          <a:xfrm rot="16200000">
            <a:off x="-123851" y="2319252"/>
            <a:ext cx="1751762" cy="369332"/>
          </a:xfrm>
          <a:prstGeom prst="rect">
            <a:avLst/>
          </a:prstGeom>
          <a:noFill/>
        </p:spPr>
        <p:txBody>
          <a:bodyPr wrap="none" rtlCol="0">
            <a:spAutoFit/>
          </a:bodyPr>
          <a:lstStyle/>
          <a:p>
            <a:r>
              <a:rPr lang="en-US" dirty="0"/>
              <a:t>Autoscaling infra</a:t>
            </a:r>
          </a:p>
        </p:txBody>
      </p:sp>
      <p:pic>
        <p:nvPicPr>
          <p:cNvPr id="5126" name="Picture 6" descr="Azure Monitor (@AzureMonitor) / Twitter">
            <a:extLst>
              <a:ext uri="{FF2B5EF4-FFF2-40B4-BE49-F238E27FC236}">
                <a16:creationId xmlns:a16="http://schemas.microsoft.com/office/drawing/2014/main" id="{BF1ADDF4-A64E-4B68-9587-930FFBE366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59946" y="608139"/>
            <a:ext cx="649969" cy="64996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Prometheus in Kubernetes | Dynatrace Hub">
            <a:extLst>
              <a:ext uri="{FF2B5EF4-FFF2-40B4-BE49-F238E27FC236}">
                <a16:creationId xmlns:a16="http://schemas.microsoft.com/office/drawing/2014/main" id="{90B51D40-55B5-4278-A94B-52A638D5B0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6331" y="685860"/>
            <a:ext cx="554998" cy="55747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Microsoft - Azure - Servicebus - Messageidplugin 2 - Azure Service Bus Logo  Clipart (#5365706) - PikPng">
            <a:extLst>
              <a:ext uri="{FF2B5EF4-FFF2-40B4-BE49-F238E27FC236}">
                <a16:creationId xmlns:a16="http://schemas.microsoft.com/office/drawing/2014/main" id="{BBBD25FD-1B7A-4B52-842D-1D4B91F895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79737" y="608139"/>
            <a:ext cx="618884" cy="64996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ECC1257E-A5C6-45D2-B667-10130F620CB6}"/>
              </a:ext>
            </a:extLst>
          </p:cNvPr>
          <p:cNvCxnSpPr>
            <a:cxnSpLocks/>
            <a:stCxn id="5130" idx="1"/>
            <a:endCxn id="5126" idx="3"/>
          </p:cNvCxnSpPr>
          <p:nvPr/>
        </p:nvCxnSpPr>
        <p:spPr>
          <a:xfrm flipH="1">
            <a:off x="10109915" y="933124"/>
            <a:ext cx="569822"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1B5E301-A9A6-454F-BD0C-55D6EE101DFF}"/>
              </a:ext>
            </a:extLst>
          </p:cNvPr>
          <p:cNvCxnSpPr>
            <a:stCxn id="16" idx="2"/>
            <a:endCxn id="10" idx="0"/>
          </p:cNvCxnSpPr>
          <p:nvPr/>
        </p:nvCxnSpPr>
        <p:spPr>
          <a:xfrm flipH="1">
            <a:off x="2480478" y="4118371"/>
            <a:ext cx="1" cy="54460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3F5F24F-7181-4AF5-9B0A-70DE270381BB}"/>
              </a:ext>
            </a:extLst>
          </p:cNvPr>
          <p:cNvCxnSpPr>
            <a:stCxn id="17" idx="2"/>
            <a:endCxn id="14" idx="0"/>
          </p:cNvCxnSpPr>
          <p:nvPr/>
        </p:nvCxnSpPr>
        <p:spPr>
          <a:xfrm flipH="1">
            <a:off x="6121133" y="4126194"/>
            <a:ext cx="2" cy="53099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68B38C7-BB5B-4BCB-8F10-AB14E9FCF61E}"/>
              </a:ext>
            </a:extLst>
          </p:cNvPr>
          <p:cNvCxnSpPr>
            <a:stCxn id="18" idx="2"/>
            <a:endCxn id="15" idx="0"/>
          </p:cNvCxnSpPr>
          <p:nvPr/>
        </p:nvCxnSpPr>
        <p:spPr>
          <a:xfrm flipH="1">
            <a:off x="9862618" y="4122969"/>
            <a:ext cx="2" cy="53422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0D95A38-3741-4E38-A066-9AC4A017A3BD}"/>
              </a:ext>
            </a:extLst>
          </p:cNvPr>
          <p:cNvSpPr/>
          <p:nvPr/>
        </p:nvSpPr>
        <p:spPr>
          <a:xfrm>
            <a:off x="1204957" y="1939895"/>
            <a:ext cx="10235013" cy="11964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CNCF Branding | KEDA">
            <a:extLst>
              <a:ext uri="{FF2B5EF4-FFF2-40B4-BE49-F238E27FC236}">
                <a16:creationId xmlns:a16="http://schemas.microsoft.com/office/drawing/2014/main" id="{8EE29751-0B3D-47A6-A095-B9A0B9ED65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77685" y="2022734"/>
            <a:ext cx="1004042" cy="423671"/>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0DC39537-C248-4ACD-946F-0F6DB4AACE59}"/>
              </a:ext>
            </a:extLst>
          </p:cNvPr>
          <p:cNvSpPr/>
          <p:nvPr/>
        </p:nvSpPr>
        <p:spPr>
          <a:xfrm>
            <a:off x="4847038" y="2236060"/>
            <a:ext cx="2613585" cy="59850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Prometheus </a:t>
            </a:r>
          </a:p>
          <a:p>
            <a:pPr algn="ctr"/>
            <a:r>
              <a:rPr lang="en-US" dirty="0">
                <a:solidFill>
                  <a:schemeClr val="tx1"/>
                </a:solidFill>
              </a:rPr>
              <a:t>Scaler</a:t>
            </a:r>
          </a:p>
        </p:txBody>
      </p:sp>
      <p:sp>
        <p:nvSpPr>
          <p:cNvPr id="32" name="Rectangle 31">
            <a:extLst>
              <a:ext uri="{FF2B5EF4-FFF2-40B4-BE49-F238E27FC236}">
                <a16:creationId xmlns:a16="http://schemas.microsoft.com/office/drawing/2014/main" id="{D7BADE83-0374-44D9-8168-AEF58C13B163}"/>
              </a:ext>
            </a:extLst>
          </p:cNvPr>
          <p:cNvSpPr/>
          <p:nvPr/>
        </p:nvSpPr>
        <p:spPr>
          <a:xfrm>
            <a:off x="8478139" y="2236060"/>
            <a:ext cx="2613585" cy="59850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Azure Service Bus </a:t>
            </a:r>
          </a:p>
          <a:p>
            <a:pPr algn="ctr"/>
            <a:r>
              <a:rPr lang="en-US" dirty="0">
                <a:solidFill>
                  <a:schemeClr val="tx1"/>
                </a:solidFill>
              </a:rPr>
              <a:t>Scaler</a:t>
            </a:r>
          </a:p>
        </p:txBody>
      </p:sp>
      <p:cxnSp>
        <p:nvCxnSpPr>
          <p:cNvPr id="34" name="Straight Arrow Connector 33">
            <a:extLst>
              <a:ext uri="{FF2B5EF4-FFF2-40B4-BE49-F238E27FC236}">
                <a16:creationId xmlns:a16="http://schemas.microsoft.com/office/drawing/2014/main" id="{98065BC5-46E4-48BF-8401-78FD4BC4B733}"/>
              </a:ext>
            </a:extLst>
          </p:cNvPr>
          <p:cNvCxnSpPr>
            <a:cxnSpLocks/>
            <a:stCxn id="30" idx="0"/>
            <a:endCxn id="5128" idx="2"/>
          </p:cNvCxnSpPr>
          <p:nvPr/>
        </p:nvCxnSpPr>
        <p:spPr>
          <a:xfrm flipH="1" flipV="1">
            <a:off x="6153830" y="1243336"/>
            <a:ext cx="1" cy="99272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D611CB8-BEAF-40FD-882D-75A7DBEB5217}"/>
              </a:ext>
            </a:extLst>
          </p:cNvPr>
          <p:cNvCxnSpPr>
            <a:cxnSpLocks/>
            <a:stCxn id="32" idx="0"/>
            <a:endCxn id="5126" idx="2"/>
          </p:cNvCxnSpPr>
          <p:nvPr/>
        </p:nvCxnSpPr>
        <p:spPr>
          <a:xfrm flipH="1" flipV="1">
            <a:off x="9784931" y="1258108"/>
            <a:ext cx="1" cy="97795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7806384-64DE-4CCC-B5CF-B7D4D8881B54}"/>
              </a:ext>
            </a:extLst>
          </p:cNvPr>
          <p:cNvSpPr/>
          <p:nvPr/>
        </p:nvSpPr>
        <p:spPr>
          <a:xfrm>
            <a:off x="1277685" y="2658800"/>
            <a:ext cx="1384418" cy="364256"/>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Scale Controller</a:t>
            </a:r>
          </a:p>
        </p:txBody>
      </p:sp>
      <p:sp>
        <p:nvSpPr>
          <p:cNvPr id="43" name="Rectangle 42">
            <a:extLst>
              <a:ext uri="{FF2B5EF4-FFF2-40B4-BE49-F238E27FC236}">
                <a16:creationId xmlns:a16="http://schemas.microsoft.com/office/drawing/2014/main" id="{35642D32-FBDC-405A-827B-41429A4A630D}"/>
              </a:ext>
            </a:extLst>
          </p:cNvPr>
          <p:cNvSpPr/>
          <p:nvPr/>
        </p:nvSpPr>
        <p:spPr>
          <a:xfrm>
            <a:off x="2930364" y="2658800"/>
            <a:ext cx="1851278" cy="364256"/>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Horizontal Pod Autoscaler</a:t>
            </a:r>
          </a:p>
          <a:p>
            <a:pPr algn="ctr"/>
            <a:r>
              <a:rPr lang="en-US" sz="1200" dirty="0">
                <a:solidFill>
                  <a:schemeClr val="tx1"/>
                </a:solidFill>
              </a:rPr>
              <a:t>(HPA)</a:t>
            </a:r>
          </a:p>
        </p:txBody>
      </p:sp>
      <p:cxnSp>
        <p:nvCxnSpPr>
          <p:cNvPr id="40" name="Straight Arrow Connector 39">
            <a:extLst>
              <a:ext uri="{FF2B5EF4-FFF2-40B4-BE49-F238E27FC236}">
                <a16:creationId xmlns:a16="http://schemas.microsoft.com/office/drawing/2014/main" id="{BD30A652-597C-4E02-8899-4513E084591B}"/>
              </a:ext>
            </a:extLst>
          </p:cNvPr>
          <p:cNvCxnSpPr>
            <a:cxnSpLocks/>
            <a:stCxn id="16" idx="0"/>
          </p:cNvCxnSpPr>
          <p:nvPr/>
        </p:nvCxnSpPr>
        <p:spPr>
          <a:xfrm flipH="1" flipV="1">
            <a:off x="2480478" y="3136307"/>
            <a:ext cx="1" cy="4064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8990A49-A880-4D85-915E-3864E7373E18}"/>
              </a:ext>
            </a:extLst>
          </p:cNvPr>
          <p:cNvCxnSpPr>
            <a:cxnSpLocks/>
            <a:stCxn id="17" idx="0"/>
          </p:cNvCxnSpPr>
          <p:nvPr/>
        </p:nvCxnSpPr>
        <p:spPr>
          <a:xfrm flipH="1" flipV="1">
            <a:off x="6121132" y="3130732"/>
            <a:ext cx="3" cy="41986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C8D0656-63A9-4069-A1F7-2EACF901F58F}"/>
              </a:ext>
            </a:extLst>
          </p:cNvPr>
          <p:cNvCxnSpPr>
            <a:cxnSpLocks/>
            <a:stCxn id="18" idx="0"/>
          </p:cNvCxnSpPr>
          <p:nvPr/>
        </p:nvCxnSpPr>
        <p:spPr>
          <a:xfrm flipH="1" flipV="1">
            <a:off x="9862618" y="3130732"/>
            <a:ext cx="2" cy="41664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B6F7616-B5CB-44E4-9A8D-B279981AF936}"/>
              </a:ext>
            </a:extLst>
          </p:cNvPr>
          <p:cNvCxnSpPr>
            <a:stCxn id="38" idx="3"/>
            <a:endCxn id="43" idx="1"/>
          </p:cNvCxnSpPr>
          <p:nvPr/>
        </p:nvCxnSpPr>
        <p:spPr>
          <a:xfrm flipV="1">
            <a:off x="2662103" y="2834567"/>
            <a:ext cx="256972" cy="6361"/>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313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2" grpId="0" animBg="1"/>
      <p:bldP spid="13" grpId="0"/>
      <p:bldP spid="5" grpId="0" animBg="1"/>
      <p:bldP spid="30" grpId="0" animBg="1"/>
      <p:bldP spid="32" grpId="0" animBg="1"/>
      <p:bldP spid="38" grpId="0" animBg="1"/>
      <p:bldP spid="4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KEDA custom resources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8" name="TextBox 7">
            <a:extLst>
              <a:ext uri="{FF2B5EF4-FFF2-40B4-BE49-F238E27FC236}">
                <a16:creationId xmlns:a16="http://schemas.microsoft.com/office/drawing/2014/main" id="{2C0E8134-68CA-4565-8A4C-1E277C341B7E}"/>
              </a:ext>
            </a:extLst>
          </p:cNvPr>
          <p:cNvSpPr txBox="1"/>
          <p:nvPr/>
        </p:nvSpPr>
        <p:spPr>
          <a:xfrm>
            <a:off x="4328692" y="6420559"/>
            <a:ext cx="47793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 from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https://keda.sh/docs/2.5/concepts/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9" name="Graphic 4">
            <a:extLst>
              <a:ext uri="{FF2B5EF4-FFF2-40B4-BE49-F238E27FC236}">
                <a16:creationId xmlns:a16="http://schemas.microsoft.com/office/drawing/2014/main" id="{61B4A323-2A48-4A8A-9B9E-57FE09F3E2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pic>
        <p:nvPicPr>
          <p:cNvPr id="14" name="Picture 13">
            <a:extLst>
              <a:ext uri="{FF2B5EF4-FFF2-40B4-BE49-F238E27FC236}">
                <a16:creationId xmlns:a16="http://schemas.microsoft.com/office/drawing/2014/main" id="{826B06BD-425A-4AD9-93AD-6109581F3E31}"/>
              </a:ext>
            </a:extLst>
          </p:cNvPr>
          <p:cNvPicPr>
            <a:picLocks noChangeAspect="1"/>
          </p:cNvPicPr>
          <p:nvPr/>
        </p:nvPicPr>
        <p:blipFill>
          <a:blip r:embed="rId8"/>
          <a:stretch>
            <a:fillRect/>
          </a:stretch>
        </p:blipFill>
        <p:spPr>
          <a:xfrm>
            <a:off x="862586" y="4194024"/>
            <a:ext cx="4436448" cy="1698487"/>
          </a:xfrm>
          <a:prstGeom prst="rect">
            <a:avLst/>
          </a:prstGeom>
        </p:spPr>
      </p:pic>
      <p:pic>
        <p:nvPicPr>
          <p:cNvPr id="16" name="Picture 15">
            <a:extLst>
              <a:ext uri="{FF2B5EF4-FFF2-40B4-BE49-F238E27FC236}">
                <a16:creationId xmlns:a16="http://schemas.microsoft.com/office/drawing/2014/main" id="{201C3AF9-19B5-4FAA-8333-1FAD3C6E30DD}"/>
              </a:ext>
            </a:extLst>
          </p:cNvPr>
          <p:cNvPicPr>
            <a:picLocks noChangeAspect="1"/>
          </p:cNvPicPr>
          <p:nvPr/>
        </p:nvPicPr>
        <p:blipFill>
          <a:blip r:embed="rId9"/>
          <a:stretch>
            <a:fillRect/>
          </a:stretch>
        </p:blipFill>
        <p:spPr>
          <a:xfrm>
            <a:off x="17733" y="1487789"/>
            <a:ext cx="6440705" cy="1941211"/>
          </a:xfrm>
          <a:prstGeom prst="rect">
            <a:avLst/>
          </a:prstGeom>
        </p:spPr>
      </p:pic>
      <p:pic>
        <p:nvPicPr>
          <p:cNvPr id="6" name="Picture 5">
            <a:extLst>
              <a:ext uri="{FF2B5EF4-FFF2-40B4-BE49-F238E27FC236}">
                <a16:creationId xmlns:a16="http://schemas.microsoft.com/office/drawing/2014/main" id="{2C018215-4EF9-426A-9823-DC13CDD1C576}"/>
              </a:ext>
            </a:extLst>
          </p:cNvPr>
          <p:cNvPicPr>
            <a:picLocks noChangeAspect="1"/>
          </p:cNvPicPr>
          <p:nvPr/>
        </p:nvPicPr>
        <p:blipFill>
          <a:blip r:embed="rId10"/>
          <a:stretch>
            <a:fillRect/>
          </a:stretch>
        </p:blipFill>
        <p:spPr>
          <a:xfrm>
            <a:off x="5833903" y="1634073"/>
            <a:ext cx="6201841" cy="2996271"/>
          </a:xfrm>
          <a:prstGeom prst="rect">
            <a:avLst/>
          </a:prstGeom>
        </p:spPr>
      </p:pic>
    </p:spTree>
    <p:extLst>
      <p:ext uri="{BB962C8B-B14F-4D97-AF65-F5344CB8AC3E}">
        <p14:creationId xmlns:p14="http://schemas.microsoft.com/office/powerpoint/2010/main" val="1052576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23"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04CA4DF5-C512-4233-8F08-3FDA86F8239A}"/>
              </a:ext>
            </a:extLst>
          </p:cNvPr>
          <p:cNvSpPr txBox="1"/>
          <p:nvPr/>
        </p:nvSpPr>
        <p:spPr>
          <a:xfrm>
            <a:off x="614234" y="2354401"/>
            <a:ext cx="4274710" cy="1522755"/>
          </a:xfrm>
          <a:prstGeom prst="rect">
            <a:avLst/>
          </a:prstGeom>
        </p:spPr>
        <p:txBody>
          <a:bodyPr vert="horz" lIns="91440" tIns="45720" rIns="91440" bIns="45720" rtlCol="0" anchor="b">
            <a:normAutofit/>
          </a:bodyPr>
          <a:lstStyle/>
          <a:p>
            <a:pPr>
              <a:lnSpc>
                <a:spcPct val="90000"/>
              </a:lnSpc>
              <a:spcBef>
                <a:spcPct val="0"/>
              </a:spcBef>
              <a:spcAft>
                <a:spcPts val="600"/>
              </a:spcAft>
              <a:defRPr/>
            </a:pPr>
            <a:r>
              <a:rPr lang="en-US" sz="4400" dirty="0">
                <a:latin typeface="+mj-lt"/>
                <a:ea typeface="+mj-ea"/>
                <a:cs typeface="+mj-cs"/>
              </a:rPr>
              <a:t>Lab-08, 09, 10</a:t>
            </a:r>
            <a:endParaRPr kumimoji="0" lang="en-US" sz="42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6"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Graphic 4">
            <a:extLst>
              <a:ext uri="{FF2B5EF4-FFF2-40B4-BE49-F238E27FC236}">
                <a16:creationId xmlns:a16="http://schemas.microsoft.com/office/drawing/2014/main" id="{00D286B5-A866-4A52-B2B7-86348B3772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pic>
        <p:nvPicPr>
          <p:cNvPr id="12" name="Google Shape;56;p13">
            <a:extLst>
              <a:ext uri="{FF2B5EF4-FFF2-40B4-BE49-F238E27FC236}">
                <a16:creationId xmlns:a16="http://schemas.microsoft.com/office/drawing/2014/main" id="{52A88978-0296-4319-A9F7-ADA686966AAE}"/>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3" name="Graphic 12">
            <a:extLst>
              <a:ext uri="{FF2B5EF4-FFF2-40B4-BE49-F238E27FC236}">
                <a16:creationId xmlns:a16="http://schemas.microsoft.com/office/drawing/2014/main" id="{10D26F3E-A5AA-4D05-9399-FBC48A6F16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24108" y="2594084"/>
            <a:ext cx="2030226" cy="2030226"/>
          </a:xfrm>
          <a:prstGeom prst="rect">
            <a:avLst/>
          </a:prstGeom>
        </p:spPr>
      </p:pic>
      <p:pic>
        <p:nvPicPr>
          <p:cNvPr id="17" name="Graphic 16">
            <a:extLst>
              <a:ext uri="{FF2B5EF4-FFF2-40B4-BE49-F238E27FC236}">
                <a16:creationId xmlns:a16="http://schemas.microsoft.com/office/drawing/2014/main" id="{2A8022D8-8D6B-405D-87DC-7B2872E3BB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59312" y="1481264"/>
            <a:ext cx="1071426" cy="1051399"/>
          </a:xfrm>
          <a:prstGeom prst="rect">
            <a:avLst/>
          </a:prstGeom>
        </p:spPr>
      </p:pic>
    </p:spTree>
    <p:extLst>
      <p:ext uri="{BB962C8B-B14F-4D97-AF65-F5344CB8AC3E}">
        <p14:creationId xmlns:p14="http://schemas.microsoft.com/office/powerpoint/2010/main" val="377765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Lab-09 use case</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8" name="TextBox 7">
            <a:extLst>
              <a:ext uri="{FF2B5EF4-FFF2-40B4-BE49-F238E27FC236}">
                <a16:creationId xmlns:a16="http://schemas.microsoft.com/office/drawing/2014/main" id="{2C0E8134-68CA-4565-8A4C-1E277C341B7E}"/>
              </a:ext>
            </a:extLst>
          </p:cNvPr>
          <p:cNvSpPr txBox="1"/>
          <p:nvPr/>
        </p:nvSpPr>
        <p:spPr>
          <a:xfrm>
            <a:off x="2218792" y="6401980"/>
            <a:ext cx="84756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 based on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https://github.com/kedacore/sample-dotnet-worker-servicebus-queue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9" name="Graphic 4">
            <a:extLst>
              <a:ext uri="{FF2B5EF4-FFF2-40B4-BE49-F238E27FC236}">
                <a16:creationId xmlns:a16="http://schemas.microsoft.com/office/drawing/2014/main" id="{61B4A323-2A48-4A8A-9B9E-57FE09F3E2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pic>
        <p:nvPicPr>
          <p:cNvPr id="7" name="Picture 6">
            <a:extLst>
              <a:ext uri="{FF2B5EF4-FFF2-40B4-BE49-F238E27FC236}">
                <a16:creationId xmlns:a16="http://schemas.microsoft.com/office/drawing/2014/main" id="{7175931A-FA69-4564-990C-0553627A08B8}"/>
              </a:ext>
            </a:extLst>
          </p:cNvPr>
          <p:cNvPicPr>
            <a:picLocks noChangeAspect="1"/>
          </p:cNvPicPr>
          <p:nvPr/>
        </p:nvPicPr>
        <p:blipFill>
          <a:blip r:embed="rId8"/>
          <a:stretch>
            <a:fillRect/>
          </a:stretch>
        </p:blipFill>
        <p:spPr>
          <a:xfrm>
            <a:off x="6096000" y="1751887"/>
            <a:ext cx="4736430" cy="4089118"/>
          </a:xfrm>
          <a:prstGeom prst="rect">
            <a:avLst/>
          </a:prstGeom>
        </p:spPr>
      </p:pic>
      <p:sp>
        <p:nvSpPr>
          <p:cNvPr id="13" name="Text Placeholder 6">
            <a:extLst>
              <a:ext uri="{FF2B5EF4-FFF2-40B4-BE49-F238E27FC236}">
                <a16:creationId xmlns:a16="http://schemas.microsoft.com/office/drawing/2014/main" id="{A27B2497-C65D-412F-8FD7-AE148BCFC597}"/>
              </a:ext>
            </a:extLst>
          </p:cNvPr>
          <p:cNvSpPr>
            <a:spLocks noGrp="1"/>
          </p:cNvSpPr>
          <p:nvPr>
            <p:ph type="body" idx="1"/>
          </p:nvPr>
        </p:nvSpPr>
        <p:spPr>
          <a:xfrm>
            <a:off x="415600" y="1536633"/>
            <a:ext cx="7202974" cy="4555200"/>
          </a:xfrm>
        </p:spPr>
        <p:txBody>
          <a:bodyPr/>
          <a:lstStyle/>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order-processor k8s app</a:t>
            </a:r>
          </a:p>
          <a:p>
            <a:endParaRPr lang="en-US" dirty="0">
              <a:solidFill>
                <a:srgbClr val="171717"/>
              </a:solidFill>
              <a:latin typeface="Segoe UI" panose="020B0502040204020203" pitchFamily="34" charset="0"/>
            </a:endParaRPr>
          </a:p>
          <a:p>
            <a:r>
              <a:rPr lang="en-US" dirty="0">
                <a:solidFill>
                  <a:srgbClr val="171717"/>
                </a:solidFill>
                <a:latin typeface="Segoe UI" panose="020B0502040204020203" pitchFamily="34" charset="0"/>
              </a:rPr>
              <a:t>order-generator cli</a:t>
            </a:r>
          </a:p>
          <a:p>
            <a:endParaRPr lang="en-US" dirty="0">
              <a:solidFill>
                <a:srgbClr val="171717"/>
              </a:solidFill>
              <a:latin typeface="Segoe UI" panose="020B0502040204020203" pitchFamily="34" charset="0"/>
            </a:endParaRPr>
          </a:p>
          <a:p>
            <a:r>
              <a:rPr lang="en-US" dirty="0">
                <a:solidFill>
                  <a:srgbClr val="171717"/>
                </a:solidFill>
                <a:latin typeface="Segoe UI" panose="020B0502040204020203" pitchFamily="34" charset="0"/>
              </a:rPr>
              <a:t>Azure Service Bus namespace</a:t>
            </a:r>
          </a:p>
          <a:p>
            <a:endParaRPr lang="en-US" dirty="0">
              <a:solidFill>
                <a:srgbClr val="171717"/>
              </a:solidFill>
              <a:latin typeface="Segoe UI" panose="020B0502040204020203" pitchFamily="34" charset="0"/>
            </a:endParaRPr>
          </a:p>
          <a:p>
            <a:r>
              <a:rPr lang="en-US" dirty="0">
                <a:solidFill>
                  <a:srgbClr val="171717"/>
                </a:solidFill>
                <a:latin typeface="Segoe UI" panose="020B0502040204020203" pitchFamily="34" charset="0"/>
              </a:rPr>
              <a:t>orders queue</a:t>
            </a:r>
            <a:endParaRPr lang="en-US" dirty="0"/>
          </a:p>
          <a:p>
            <a:endParaRPr lang="en-US" dirty="0"/>
          </a:p>
          <a:p>
            <a:endParaRPr lang="en-US" dirty="0"/>
          </a:p>
        </p:txBody>
      </p:sp>
    </p:spTree>
    <p:extLst>
      <p:ext uri="{BB962C8B-B14F-4D97-AF65-F5344CB8AC3E}">
        <p14:creationId xmlns:p14="http://schemas.microsoft.com/office/powerpoint/2010/main" val="3264226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45236-91F1-45E7-A9D1-02CAD7660C81}"/>
              </a:ext>
            </a:extLst>
          </p:cNvPr>
          <p:cNvSpPr>
            <a:spLocks noGrp="1"/>
          </p:cNvSpPr>
          <p:nvPr>
            <p:ph type="title"/>
          </p:nvPr>
        </p:nvSpPr>
        <p:spPr/>
        <p:txBody>
          <a:bodyPr/>
          <a:lstStyle/>
          <a:p>
            <a:r>
              <a:rPr lang="en-US" dirty="0"/>
              <a:t>Infrastructure as Code User Group roadmap</a:t>
            </a:r>
          </a:p>
        </p:txBody>
      </p:sp>
      <p:sp>
        <p:nvSpPr>
          <p:cNvPr id="3" name="Text Placeholder 2">
            <a:extLst>
              <a:ext uri="{FF2B5EF4-FFF2-40B4-BE49-F238E27FC236}">
                <a16:creationId xmlns:a16="http://schemas.microsoft.com/office/drawing/2014/main" id="{4B6017F3-C631-4BCA-8424-F9041D0AF229}"/>
              </a:ext>
            </a:extLst>
          </p:cNvPr>
          <p:cNvSpPr>
            <a:spLocks noGrp="1"/>
          </p:cNvSpPr>
          <p:nvPr>
            <p:ph type="body" idx="1"/>
          </p:nvPr>
        </p:nvSpPr>
        <p:spPr/>
        <p:txBody>
          <a:bodyPr/>
          <a:lstStyle/>
          <a:p>
            <a:pPr marL="152396" indent="0">
              <a:buNone/>
            </a:pPr>
            <a:r>
              <a:rPr lang="en-US" dirty="0"/>
              <a:t>AKS workshops roadmap:</a:t>
            </a:r>
          </a:p>
          <a:p>
            <a:r>
              <a:rPr lang="en-US" dirty="0"/>
              <a:t>[x] AKS and Kubernetes 101</a:t>
            </a:r>
          </a:p>
          <a:p>
            <a:r>
              <a:rPr lang="en-US" dirty="0"/>
              <a:t>[x] Advanced AKS configuration</a:t>
            </a:r>
          </a:p>
          <a:p>
            <a:r>
              <a:rPr lang="en-US" dirty="0"/>
              <a:t>[x] Implement Immutable AKS Infrastructure on Azure with Bicep</a:t>
            </a:r>
          </a:p>
          <a:p>
            <a:r>
              <a:rPr lang="en-US" dirty="0"/>
              <a:t>[x] GitOps in AKS with Flux</a:t>
            </a:r>
          </a:p>
          <a:p>
            <a:r>
              <a:rPr lang="en-US" b="1" dirty="0"/>
              <a:t>[  ] Scaling options for applications and clusters in AKS</a:t>
            </a:r>
          </a:p>
          <a:p>
            <a:r>
              <a:rPr lang="en-US" dirty="0"/>
              <a:t>[  ] Monitoring options in AKS</a:t>
            </a:r>
          </a:p>
          <a:p>
            <a:r>
              <a:rPr lang="en-US" dirty="0"/>
              <a:t>[  ] Service mesh in AKS with </a:t>
            </a:r>
            <a:r>
              <a:rPr lang="en-US" dirty="0" err="1"/>
              <a:t>linkerd</a:t>
            </a:r>
            <a:endParaRPr lang="en-US" dirty="0"/>
          </a:p>
          <a:p>
            <a:r>
              <a:rPr lang="en-US" dirty="0"/>
              <a:t>[  ] Security in AKS</a:t>
            </a:r>
          </a:p>
          <a:p>
            <a:endParaRPr lang="en-US" dirty="0"/>
          </a:p>
          <a:p>
            <a:pPr marL="152396" indent="0">
              <a:buNone/>
            </a:pPr>
            <a:r>
              <a:rPr lang="en-US" dirty="0"/>
              <a:t>+ “regular” events (work in progress)</a:t>
            </a:r>
          </a:p>
          <a:p>
            <a:pPr marL="152396" indent="0">
              <a:buNone/>
            </a:pPr>
            <a:endParaRPr lang="en-US" dirty="0"/>
          </a:p>
        </p:txBody>
      </p:sp>
      <p:pic>
        <p:nvPicPr>
          <p:cNvPr id="4" name="Google Shape;56;p13">
            <a:extLst>
              <a:ext uri="{FF2B5EF4-FFF2-40B4-BE49-F238E27FC236}">
                <a16:creationId xmlns:a16="http://schemas.microsoft.com/office/drawing/2014/main" id="{DC728A7C-EC78-437E-8CC7-5217F4BA2FAA}"/>
              </a:ext>
            </a:extLst>
          </p:cNvPr>
          <p:cNvPicPr preferRelativeResize="0"/>
          <p:nvPr/>
        </p:nvPicPr>
        <p:blipFill>
          <a:blip r:embed="rId2">
            <a:alphaModFix/>
          </a:blip>
          <a:stretch>
            <a:fillRect/>
          </a:stretch>
        </p:blipFill>
        <p:spPr>
          <a:xfrm>
            <a:off x="11047615" y="5810596"/>
            <a:ext cx="1144385" cy="1047404"/>
          </a:xfrm>
          <a:prstGeom prst="rect">
            <a:avLst/>
          </a:prstGeom>
          <a:noFill/>
          <a:ln>
            <a:noFill/>
          </a:ln>
        </p:spPr>
      </p:pic>
      <p:pic>
        <p:nvPicPr>
          <p:cNvPr id="5" name="Graphic 4">
            <a:extLst>
              <a:ext uri="{FF2B5EF4-FFF2-40B4-BE49-F238E27FC236}">
                <a16:creationId xmlns:a16="http://schemas.microsoft.com/office/drawing/2014/main" id="{CF8C3B79-94E3-44D5-A894-72B7750A75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3028258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AD4C39-42D6-45D1-9E0D-E17B5050B154}"/>
              </a:ext>
            </a:extLst>
          </p:cNvPr>
          <p:cNvPicPr>
            <a:picLocks noChangeAspect="1"/>
          </p:cNvPicPr>
          <p:nvPr/>
        </p:nvPicPr>
        <p:blipFill>
          <a:blip r:embed="rId3"/>
          <a:stretch>
            <a:fillRect/>
          </a:stretch>
        </p:blipFill>
        <p:spPr>
          <a:xfrm>
            <a:off x="2678915" y="1014786"/>
            <a:ext cx="6527731" cy="4684974"/>
          </a:xfrm>
          <a:prstGeom prst="rect">
            <a:avLst/>
          </a:prstGeom>
        </p:spPr>
      </p:pic>
      <p:pic>
        <p:nvPicPr>
          <p:cNvPr id="4" name="Graphic 4">
            <a:extLst>
              <a:ext uri="{FF2B5EF4-FFF2-40B4-BE49-F238E27FC236}">
                <a16:creationId xmlns:a16="http://schemas.microsoft.com/office/drawing/2014/main" id="{0DFA98A8-5A4D-49E4-832A-BB2FD120FB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pic>
        <p:nvPicPr>
          <p:cNvPr id="5" name="Google Shape;56;p13">
            <a:extLst>
              <a:ext uri="{FF2B5EF4-FFF2-40B4-BE49-F238E27FC236}">
                <a16:creationId xmlns:a16="http://schemas.microsoft.com/office/drawing/2014/main" id="{0A29C5F4-A042-4CF1-B499-7EC5D0A4F145}"/>
              </a:ext>
            </a:extLst>
          </p:cNvPr>
          <p:cNvPicPr preferRelativeResize="0"/>
          <p:nvPr/>
        </p:nvPicPr>
        <p:blipFill>
          <a:blip r:embed="rId6">
            <a:alphaModFix/>
          </a:blip>
          <a:stretch>
            <a:fillRect/>
          </a:stretch>
        </p:blipFill>
        <p:spPr>
          <a:xfrm>
            <a:off x="10989179" y="5736492"/>
            <a:ext cx="1202821" cy="1121508"/>
          </a:xfrm>
          <a:prstGeom prst="rect">
            <a:avLst/>
          </a:prstGeom>
          <a:noFill/>
          <a:ln>
            <a:noFill/>
          </a:ln>
        </p:spPr>
      </p:pic>
    </p:spTree>
    <p:extLst>
      <p:ext uri="{BB962C8B-B14F-4D97-AF65-F5344CB8AC3E}">
        <p14:creationId xmlns:p14="http://schemas.microsoft.com/office/powerpoint/2010/main" val="2130321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Practical information</a:t>
            </a: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380990" indent="-380990">
              <a:spcAft>
                <a:spcPts val="2133"/>
              </a:spcAft>
            </a:pPr>
            <a:r>
              <a:rPr lang="en-US" dirty="0"/>
              <a:t>Mix of slides and labs with focus on labs</a:t>
            </a:r>
          </a:p>
          <a:p>
            <a:pPr marL="380990" indent="-380990">
              <a:spcAft>
                <a:spcPts val="2133"/>
              </a:spcAft>
            </a:pPr>
            <a:r>
              <a:rPr lang="en-US" dirty="0"/>
              <a:t>I don’t have moderator</a:t>
            </a:r>
            <a:endParaRPr lang="en-US" dirty="0">
              <a:sym typeface="Wingdings" panose="05000000000000000000" pitchFamily="2" charset="2"/>
            </a:endParaRPr>
          </a:p>
          <a:p>
            <a:pPr marL="380990" indent="-380990">
              <a:spcAft>
                <a:spcPts val="2133"/>
              </a:spcAft>
            </a:pPr>
            <a:r>
              <a:rPr lang="en-US" dirty="0">
                <a:sym typeface="Wingdings" panose="05000000000000000000" pitchFamily="2" charset="2"/>
              </a:rPr>
              <a:t>Let’s help each other, the one who finished earlier can help others</a:t>
            </a:r>
          </a:p>
          <a:p>
            <a:pPr marL="380990" indent="-380990">
              <a:spcAft>
                <a:spcPts val="2133"/>
              </a:spcAft>
            </a:pPr>
            <a:r>
              <a:rPr lang="en-US" dirty="0">
                <a:sym typeface="Wingdings" panose="05000000000000000000" pitchFamily="2" charset="2"/>
              </a:rPr>
              <a:t>Keep the same names as in labs -&gt; easier to troubleshot </a:t>
            </a:r>
            <a:endParaRPr lang="en-US" dirty="0"/>
          </a:p>
          <a:p>
            <a:pPr marL="380990" indent="-380990">
              <a:spcAft>
                <a:spcPts val="2133"/>
              </a:spcAft>
            </a:pPr>
            <a:r>
              <a:rPr lang="en-US" dirty="0">
                <a:sym typeface="Wingdings" panose="05000000000000000000" pitchFamily="2" charset="2"/>
              </a:rPr>
              <a:t>Share your screen if you stack with some issues</a:t>
            </a:r>
          </a:p>
          <a:p>
            <a:pPr marL="380990" indent="-380990">
              <a:spcAft>
                <a:spcPts val="2133"/>
              </a:spcAft>
            </a:pPr>
            <a:r>
              <a:rPr lang="en-US" dirty="0"/>
              <a:t>Labs are available after the event</a:t>
            </a:r>
          </a:p>
          <a:p>
            <a:pPr marL="380990" indent="-380990">
              <a:spcAft>
                <a:spcPts val="2133"/>
              </a:spcAft>
            </a:pPr>
            <a:endParaRPr lang="en-US" dirty="0"/>
          </a:p>
          <a:p>
            <a:pPr marL="380990" indent="-380990">
              <a:spcAft>
                <a:spcPts val="2133"/>
              </a:spcAft>
            </a:pPr>
            <a:endParaRPr lang="en-US" dirty="0"/>
          </a:p>
        </p:txBody>
      </p:sp>
      <p:pic>
        <p:nvPicPr>
          <p:cNvPr id="5" name="Google Shape;56;p13">
            <a:extLst>
              <a:ext uri="{FF2B5EF4-FFF2-40B4-BE49-F238E27FC236}">
                <a16:creationId xmlns:a16="http://schemas.microsoft.com/office/drawing/2014/main" id="{EF827ABA-BEE0-4CCD-A3C3-21D4EF756FDB}"/>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A887CE2E-4EF0-4441-9B49-793D46156C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Microsoft Teams 101</a:t>
            </a: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380990" indent="-380990">
              <a:spcAft>
                <a:spcPts val="2133"/>
              </a:spcAft>
            </a:pPr>
            <a:r>
              <a:rPr lang="en-US" dirty="0"/>
              <a:t>Mute your mic (but don’t forget to unmute when you speak)</a:t>
            </a:r>
          </a:p>
          <a:p>
            <a:pPr marL="380990" indent="-380990">
              <a:spcAft>
                <a:spcPts val="2133"/>
              </a:spcAft>
            </a:pPr>
            <a:r>
              <a:rPr lang="en-US" dirty="0"/>
              <a:t>Feel free to use video</a:t>
            </a:r>
          </a:p>
          <a:p>
            <a:pPr marL="380990" indent="-380990">
              <a:spcAft>
                <a:spcPts val="2133"/>
              </a:spcAft>
            </a:pPr>
            <a:r>
              <a:rPr lang="en-US" dirty="0"/>
              <a:t>«Rise your hand» if you need some attention</a:t>
            </a:r>
          </a:p>
          <a:p>
            <a:pPr marL="380990" indent="-380990">
              <a:spcAft>
                <a:spcPts val="2133"/>
              </a:spcAft>
            </a:pPr>
            <a:r>
              <a:rPr lang="en-US" dirty="0"/>
              <a:t>Conversation/chat</a:t>
            </a:r>
          </a:p>
          <a:p>
            <a:pPr marL="380990" indent="-380990">
              <a:spcAft>
                <a:spcPts val="2133"/>
              </a:spcAft>
            </a:pPr>
            <a:r>
              <a:rPr lang="en-US" dirty="0"/>
              <a:t>Share screen </a:t>
            </a:r>
          </a:p>
        </p:txBody>
      </p:sp>
      <p:pic>
        <p:nvPicPr>
          <p:cNvPr id="2" name="Picture 1">
            <a:extLst>
              <a:ext uri="{FF2B5EF4-FFF2-40B4-BE49-F238E27FC236}">
                <a16:creationId xmlns:a16="http://schemas.microsoft.com/office/drawing/2014/main" id="{93FDAD15-0133-42CB-B22E-5EA0CBAB687B}"/>
              </a:ext>
            </a:extLst>
          </p:cNvPr>
          <p:cNvPicPr>
            <a:picLocks noChangeAspect="1"/>
          </p:cNvPicPr>
          <p:nvPr/>
        </p:nvPicPr>
        <p:blipFill>
          <a:blip r:embed="rId3"/>
          <a:stretch>
            <a:fillRect/>
          </a:stretch>
        </p:blipFill>
        <p:spPr>
          <a:xfrm>
            <a:off x="3696563" y="3428999"/>
            <a:ext cx="3637396" cy="819045"/>
          </a:xfrm>
          <a:prstGeom prst="rect">
            <a:avLst/>
          </a:prstGeom>
        </p:spPr>
      </p:pic>
      <p:pic>
        <p:nvPicPr>
          <p:cNvPr id="3" name="Picture 2">
            <a:extLst>
              <a:ext uri="{FF2B5EF4-FFF2-40B4-BE49-F238E27FC236}">
                <a16:creationId xmlns:a16="http://schemas.microsoft.com/office/drawing/2014/main" id="{8C84819E-A625-40F0-BCDC-E2DFEF111510}"/>
              </a:ext>
            </a:extLst>
          </p:cNvPr>
          <p:cNvPicPr>
            <a:picLocks noChangeAspect="1"/>
          </p:cNvPicPr>
          <p:nvPr/>
        </p:nvPicPr>
        <p:blipFill>
          <a:blip r:embed="rId4"/>
          <a:stretch>
            <a:fillRect/>
          </a:stretch>
        </p:blipFill>
        <p:spPr>
          <a:xfrm>
            <a:off x="2803683" y="4618836"/>
            <a:ext cx="3447472" cy="702531"/>
          </a:xfrm>
          <a:prstGeom prst="rect">
            <a:avLst/>
          </a:prstGeom>
        </p:spPr>
      </p:pic>
      <p:pic>
        <p:nvPicPr>
          <p:cNvPr id="7" name="Google Shape;56;p13">
            <a:extLst>
              <a:ext uri="{FF2B5EF4-FFF2-40B4-BE49-F238E27FC236}">
                <a16:creationId xmlns:a16="http://schemas.microsoft.com/office/drawing/2014/main" id="{C7C3329F-2340-4248-9990-99A2AC41C156}"/>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0811F3FE-AAEC-40BB-BF0A-BE959E311625}"/>
              </a:ext>
            </a:extLst>
          </p:cNvPr>
          <p:cNvPicPr>
            <a:picLocks noChangeAspect="1"/>
          </p:cNvPicPr>
          <p:nvPr/>
        </p:nvPicPr>
        <p:blipFill>
          <a:blip r:embed="rId6"/>
          <a:stretch>
            <a:fillRect/>
          </a:stretch>
        </p:blipFill>
        <p:spPr>
          <a:xfrm>
            <a:off x="7521682" y="2482032"/>
            <a:ext cx="4320914" cy="769687"/>
          </a:xfrm>
          <a:prstGeom prst="rect">
            <a:avLst/>
          </a:prstGeom>
        </p:spPr>
      </p:pic>
      <p:pic>
        <p:nvPicPr>
          <p:cNvPr id="8" name="Graphic 4">
            <a:extLst>
              <a:ext uri="{FF2B5EF4-FFF2-40B4-BE49-F238E27FC236}">
                <a16:creationId xmlns:a16="http://schemas.microsoft.com/office/drawing/2014/main" id="{DF6DC820-B7C7-4CAC-85F9-66A277898D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5137" y="6121057"/>
            <a:ext cx="1718444" cy="574556"/>
          </a:xfrm>
          <a:prstGeom prst="rect">
            <a:avLst/>
          </a:prstGeom>
        </p:spPr>
      </p:pic>
    </p:spTree>
    <p:extLst>
      <p:ext uri="{BB962C8B-B14F-4D97-AF65-F5344CB8AC3E}">
        <p14:creationId xmlns:p14="http://schemas.microsoft.com/office/powerpoint/2010/main" val="3861844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Practical information</a:t>
            </a: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380990" indent="-380990">
              <a:spcAft>
                <a:spcPts val="2133"/>
              </a:spcAft>
            </a:pPr>
            <a:r>
              <a:rPr lang="en-US" dirty="0"/>
              <a:t>Each lab is time-boxed (</a:t>
            </a:r>
            <a:r>
              <a:rPr lang="en-US" dirty="0" err="1"/>
              <a:t>ish</a:t>
            </a:r>
            <a:r>
              <a:rPr lang="en-US" dirty="0"/>
              <a:t>…)</a:t>
            </a:r>
          </a:p>
          <a:p>
            <a:pPr marL="380990" indent="-380990">
              <a:spcAft>
                <a:spcPts val="2133"/>
              </a:spcAft>
            </a:pPr>
            <a:r>
              <a:rPr lang="en-US" dirty="0"/>
              <a:t>When you done with lab, post to the Conversation channel </a:t>
            </a:r>
          </a:p>
          <a:p>
            <a:pPr marL="0" indent="0">
              <a:spcAft>
                <a:spcPts val="2133"/>
              </a:spcAft>
              <a:buNone/>
            </a:pPr>
            <a:r>
              <a:rPr lang="en-US" dirty="0"/>
              <a:t>	lab-01 (lab-02, lab-03 </a:t>
            </a:r>
            <a:r>
              <a:rPr lang="en-US" dirty="0" err="1"/>
              <a:t>etc</a:t>
            </a:r>
            <a:r>
              <a:rPr lang="en-US" dirty="0"/>
              <a:t>…)</a:t>
            </a:r>
          </a:p>
          <a:p>
            <a:pPr marL="380990" indent="-380990">
              <a:spcAft>
                <a:spcPts val="2133"/>
              </a:spcAft>
            </a:pPr>
            <a:r>
              <a:rPr lang="en-US" dirty="0"/>
              <a:t>Feel free to contribute to the labs content by fixing gramma, typos, wrong commands etc..</a:t>
            </a:r>
          </a:p>
          <a:p>
            <a:pPr marL="380990" indent="-380990">
              <a:spcAft>
                <a:spcPts val="2133"/>
              </a:spcAft>
            </a:pPr>
            <a:r>
              <a:rPr lang="en-US" dirty="0"/>
              <a:t>Feel free to comment on workshop main page  </a:t>
            </a:r>
          </a:p>
        </p:txBody>
      </p:sp>
      <p:pic>
        <p:nvPicPr>
          <p:cNvPr id="5" name="Google Shape;56;p13">
            <a:extLst>
              <a:ext uri="{FF2B5EF4-FFF2-40B4-BE49-F238E27FC236}">
                <a16:creationId xmlns:a16="http://schemas.microsoft.com/office/drawing/2014/main" id="{81B3B5C5-01A2-434D-A011-DC806F05B87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07B61BD1-367F-4901-8B0F-609DA9F41A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137" y="6121057"/>
            <a:ext cx="1718444" cy="574556"/>
          </a:xfrm>
          <a:prstGeom prst="rect">
            <a:avLst/>
          </a:prstGeom>
        </p:spPr>
      </p:pic>
      <p:pic>
        <p:nvPicPr>
          <p:cNvPr id="8" name="Picture 7">
            <a:extLst>
              <a:ext uri="{FF2B5EF4-FFF2-40B4-BE49-F238E27FC236}">
                <a16:creationId xmlns:a16="http://schemas.microsoft.com/office/drawing/2014/main" id="{4CFE8D7B-5343-4BD4-A317-8541FBEC531C}"/>
              </a:ext>
            </a:extLst>
          </p:cNvPr>
          <p:cNvPicPr>
            <a:picLocks noChangeAspect="1"/>
          </p:cNvPicPr>
          <p:nvPr/>
        </p:nvPicPr>
        <p:blipFill>
          <a:blip r:embed="rId6"/>
          <a:stretch>
            <a:fillRect/>
          </a:stretch>
        </p:blipFill>
        <p:spPr>
          <a:xfrm>
            <a:off x="4636215" y="5151069"/>
            <a:ext cx="3810330" cy="899238"/>
          </a:xfrm>
          <a:prstGeom prst="rect">
            <a:avLst/>
          </a:prstGeom>
        </p:spPr>
      </p:pic>
    </p:spTree>
    <p:extLst>
      <p:ext uri="{BB962C8B-B14F-4D97-AF65-F5344CB8AC3E}">
        <p14:creationId xmlns:p14="http://schemas.microsoft.com/office/powerpoint/2010/main" val="1022140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Kubernetes core concepts</a:t>
            </a:r>
            <a:endParaRPr kumimoji="0" lang="en-US" sz="54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210405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Kubernetes concepts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7" name="Text Placeholder 2">
            <a:extLst>
              <a:ext uri="{FF2B5EF4-FFF2-40B4-BE49-F238E27FC236}">
                <a16:creationId xmlns:a16="http://schemas.microsoft.com/office/drawing/2014/main" id="{3120CF29-1CEB-41D0-9950-097E4044F3E1}"/>
              </a:ext>
            </a:extLst>
          </p:cNvPr>
          <p:cNvSpPr txBox="1">
            <a:spLocks/>
          </p:cNvSpPr>
          <p:nvPr/>
        </p:nvSpPr>
        <p:spPr>
          <a:xfrm>
            <a:off x="415600" y="1368735"/>
            <a:ext cx="11076184" cy="4895897"/>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Cluster </a:t>
            </a: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Nodes</a:t>
            </a: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Pods</a:t>
            </a: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Deployments</a:t>
            </a: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lang="en-US" dirty="0">
              <a:solidFill>
                <a:prstClr val="black"/>
              </a:solidFill>
              <a:latin typeface="Calibri" panose="020F0502020204030204"/>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Resource management</a:t>
            </a: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lang="en-US" dirty="0">
              <a:solidFill>
                <a:prstClr val="black"/>
              </a:solidFill>
              <a:latin typeface="Calibri" panose="020F0502020204030204"/>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Horizontal Pod Autoscaling </a:t>
            </a:r>
            <a:b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(HPA)</a:t>
            </a:r>
          </a:p>
          <a:p>
            <a:pPr marL="152396" marR="0" lvl="0" indent="0" algn="l" defTabSz="914400" rtl="0" eaLnBrk="1" fontAlgn="auto" latinLnBrk="0" hangingPunct="1">
              <a:lnSpc>
                <a:spcPct val="90000"/>
              </a:lnSpc>
              <a:spcBef>
                <a:spcPts val="0"/>
              </a:spcBef>
              <a:spcAft>
                <a:spcPts val="0"/>
              </a:spcAft>
              <a:buClrTx/>
              <a:buSzPts val="1800"/>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a:extLst>
              <a:ext uri="{FF2B5EF4-FFF2-40B4-BE49-F238E27FC236}">
                <a16:creationId xmlns:a16="http://schemas.microsoft.com/office/drawing/2014/main" id="{ADD43558-34BE-4D57-9743-D294604870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799" y="1614049"/>
            <a:ext cx="5538092" cy="4122443"/>
          </a:xfrm>
          <a:prstGeom prst="rect">
            <a:avLst/>
          </a:prstGeom>
        </p:spPr>
      </p:pic>
      <p:sp>
        <p:nvSpPr>
          <p:cNvPr id="8" name="TextBox 7">
            <a:extLst>
              <a:ext uri="{FF2B5EF4-FFF2-40B4-BE49-F238E27FC236}">
                <a16:creationId xmlns:a16="http://schemas.microsoft.com/office/drawing/2014/main" id="{2C0E8134-68CA-4565-8A4C-1E277C341B7E}"/>
              </a:ext>
            </a:extLst>
          </p:cNvPr>
          <p:cNvSpPr txBox="1"/>
          <p:nvPr/>
        </p:nvSpPr>
        <p:spPr>
          <a:xfrm>
            <a:off x="2115331" y="6376650"/>
            <a:ext cx="86818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Image from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https://kubernetes.io/docs/tutorials/kubernetes-basics/explore/explore-intro/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9" name="Graphic 4">
            <a:extLst>
              <a:ext uri="{FF2B5EF4-FFF2-40B4-BE49-F238E27FC236}">
                <a16:creationId xmlns:a16="http://schemas.microsoft.com/office/drawing/2014/main" id="{61B4A323-2A48-4A8A-9B9E-57FE09F3E2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665280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K8s 101: </a:t>
            </a:r>
            <a:r>
              <a:rPr lang="en-US" dirty="0">
                <a:solidFill>
                  <a:prstClr val="black"/>
                </a:solidFill>
                <a:latin typeface="Calibri Light" panose="020F0302020204030204"/>
              </a:rPr>
              <a:t>Cluster and </a:t>
            </a: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Nodes </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7" name="Graphic 4">
            <a:extLst>
              <a:ext uri="{FF2B5EF4-FFF2-40B4-BE49-F238E27FC236}">
                <a16:creationId xmlns:a16="http://schemas.microsoft.com/office/drawing/2014/main" id="{9FDF8771-BD66-4B67-9899-1B9F1F4810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12" name="Graphic 11">
            <a:extLst>
              <a:ext uri="{FF2B5EF4-FFF2-40B4-BE49-F238E27FC236}">
                <a16:creationId xmlns:a16="http://schemas.microsoft.com/office/drawing/2014/main" id="{97D41471-D4DA-41B6-906B-0B8867AC27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04429" y="1876594"/>
            <a:ext cx="6913709" cy="3539819"/>
          </a:xfrm>
          <a:prstGeom prst="rect">
            <a:avLst/>
          </a:prstGeom>
        </p:spPr>
      </p:pic>
      <p:sp>
        <p:nvSpPr>
          <p:cNvPr id="13" name="TextBox 12">
            <a:extLst>
              <a:ext uri="{FF2B5EF4-FFF2-40B4-BE49-F238E27FC236}">
                <a16:creationId xmlns:a16="http://schemas.microsoft.com/office/drawing/2014/main" id="{FC0BF199-CD89-4676-ADC1-A61741D6348F}"/>
              </a:ext>
            </a:extLst>
          </p:cNvPr>
          <p:cNvSpPr txBox="1"/>
          <p:nvPr/>
        </p:nvSpPr>
        <p:spPr>
          <a:xfrm>
            <a:off x="2115331" y="6376650"/>
            <a:ext cx="923509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Image from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9"/>
              </a:rPr>
              <a:t>https://docs.microsoft.com/en-us/learn/modules/intro-to-kubernetes/3-how-kubernetes-works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4" name="TextBox 13">
            <a:extLst>
              <a:ext uri="{FF2B5EF4-FFF2-40B4-BE49-F238E27FC236}">
                <a16:creationId xmlns:a16="http://schemas.microsoft.com/office/drawing/2014/main" id="{C78AE672-B6D8-4E16-9F37-D32672FE1109}"/>
              </a:ext>
            </a:extLst>
          </p:cNvPr>
          <p:cNvSpPr txBox="1"/>
          <p:nvPr/>
        </p:nvSpPr>
        <p:spPr>
          <a:xfrm>
            <a:off x="0" y="1986774"/>
            <a:ext cx="5104429" cy="2806922"/>
          </a:xfrm>
          <a:prstGeom prst="rect">
            <a:avLst/>
          </a:prstGeom>
          <a:noFill/>
        </p:spPr>
        <p:txBody>
          <a:bodyPr wrap="square">
            <a:spAutoFit/>
          </a:bodyPr>
          <a:lstStyle/>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Nodes are machines (VM) in your cluster </a:t>
            </a: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Nodes are where your workloads run</a:t>
            </a: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09585" marR="0" lvl="0" indent="-457189" algn="l" defTabSz="914400" rtl="0" eaLnBrk="1" fontAlgn="auto" latinLnBrk="0" hangingPunct="1">
              <a:lnSpc>
                <a:spcPct val="9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Nodes can come and go</a:t>
            </a:r>
          </a:p>
        </p:txBody>
      </p:sp>
      <p:sp>
        <p:nvSpPr>
          <p:cNvPr id="10" name="Freeform: Shape 9">
            <a:extLst>
              <a:ext uri="{FF2B5EF4-FFF2-40B4-BE49-F238E27FC236}">
                <a16:creationId xmlns:a16="http://schemas.microsoft.com/office/drawing/2014/main" id="{A816A7CC-34FD-4A0F-BF2B-335B413C9C27}"/>
              </a:ext>
            </a:extLst>
          </p:cNvPr>
          <p:cNvSpPr/>
          <p:nvPr/>
        </p:nvSpPr>
        <p:spPr>
          <a:xfrm>
            <a:off x="4540420" y="1229710"/>
            <a:ext cx="3668249" cy="3342290"/>
          </a:xfrm>
          <a:custGeom>
            <a:avLst/>
            <a:gdLst>
              <a:gd name="connsiteX0" fmla="*/ 1429456 w 3668249"/>
              <a:gd name="connsiteY0" fmla="*/ 641131 h 3342290"/>
              <a:gd name="connsiteX1" fmla="*/ 1650173 w 3668249"/>
              <a:gd name="connsiteY1" fmla="*/ 430924 h 3342290"/>
              <a:gd name="connsiteX2" fmla="*/ 1755277 w 3668249"/>
              <a:gd name="connsiteY2" fmla="*/ 315311 h 3342290"/>
              <a:gd name="connsiteX3" fmla="*/ 1986504 w 3668249"/>
              <a:gd name="connsiteY3" fmla="*/ 189187 h 3342290"/>
              <a:gd name="connsiteX4" fmla="*/ 2522532 w 3668249"/>
              <a:gd name="connsiteY4" fmla="*/ 10511 h 3342290"/>
              <a:gd name="connsiteX5" fmla="*/ 2711718 w 3668249"/>
              <a:gd name="connsiteY5" fmla="*/ 0 h 3342290"/>
              <a:gd name="connsiteX6" fmla="*/ 2869373 w 3668249"/>
              <a:gd name="connsiteY6" fmla="*/ 21021 h 3342290"/>
              <a:gd name="connsiteX7" fmla="*/ 3563056 w 3668249"/>
              <a:gd name="connsiteY7" fmla="*/ 346842 h 3342290"/>
              <a:gd name="connsiteX8" fmla="*/ 3594587 w 3668249"/>
              <a:gd name="connsiteY8" fmla="*/ 357352 h 3342290"/>
              <a:gd name="connsiteX9" fmla="*/ 3636628 w 3668249"/>
              <a:gd name="connsiteY9" fmla="*/ 483476 h 3342290"/>
              <a:gd name="connsiteX10" fmla="*/ 3636628 w 3668249"/>
              <a:gd name="connsiteY10" fmla="*/ 1114097 h 3342290"/>
              <a:gd name="connsiteX11" fmla="*/ 3563056 w 3668249"/>
              <a:gd name="connsiteY11" fmla="*/ 1261242 h 3342290"/>
              <a:gd name="connsiteX12" fmla="*/ 3373870 w 3668249"/>
              <a:gd name="connsiteY12" fmla="*/ 1566042 h 3342290"/>
              <a:gd name="connsiteX13" fmla="*/ 3310808 w 3668249"/>
              <a:gd name="connsiteY13" fmla="*/ 1681656 h 3342290"/>
              <a:gd name="connsiteX14" fmla="*/ 3247746 w 3668249"/>
              <a:gd name="connsiteY14" fmla="*/ 1765738 h 3342290"/>
              <a:gd name="connsiteX15" fmla="*/ 3153152 w 3668249"/>
              <a:gd name="connsiteY15" fmla="*/ 2039007 h 3342290"/>
              <a:gd name="connsiteX16" fmla="*/ 3121621 w 3668249"/>
              <a:gd name="connsiteY16" fmla="*/ 2175642 h 3342290"/>
              <a:gd name="connsiteX17" fmla="*/ 3100601 w 3668249"/>
              <a:gd name="connsiteY17" fmla="*/ 2301766 h 3342290"/>
              <a:gd name="connsiteX18" fmla="*/ 2963966 w 3668249"/>
              <a:gd name="connsiteY18" fmla="*/ 2575035 h 3342290"/>
              <a:gd name="connsiteX19" fmla="*/ 2869373 w 3668249"/>
              <a:gd name="connsiteY19" fmla="*/ 2701159 h 3342290"/>
              <a:gd name="connsiteX20" fmla="*/ 2575083 w 3668249"/>
              <a:gd name="connsiteY20" fmla="*/ 2995449 h 3342290"/>
              <a:gd name="connsiteX21" fmla="*/ 2165180 w 3668249"/>
              <a:gd name="connsiteY21" fmla="*/ 3268718 h 3342290"/>
              <a:gd name="connsiteX22" fmla="*/ 2039056 w 3668249"/>
              <a:gd name="connsiteY22" fmla="*/ 3321269 h 3342290"/>
              <a:gd name="connsiteX23" fmla="*/ 1839359 w 3668249"/>
              <a:gd name="connsiteY23" fmla="*/ 3342290 h 3342290"/>
              <a:gd name="connsiteX24" fmla="*/ 1545070 w 3668249"/>
              <a:gd name="connsiteY24" fmla="*/ 3310759 h 3342290"/>
              <a:gd name="connsiteX25" fmla="*/ 1345373 w 3668249"/>
              <a:gd name="connsiteY25" fmla="*/ 3216166 h 3342290"/>
              <a:gd name="connsiteX26" fmla="*/ 1250780 w 3668249"/>
              <a:gd name="connsiteY26" fmla="*/ 3174124 h 3342290"/>
              <a:gd name="connsiteX27" fmla="*/ 1093125 w 3668249"/>
              <a:gd name="connsiteY27" fmla="*/ 3100552 h 3342290"/>
              <a:gd name="connsiteX28" fmla="*/ 977511 w 3668249"/>
              <a:gd name="connsiteY28" fmla="*/ 3048000 h 3342290"/>
              <a:gd name="connsiteX29" fmla="*/ 945980 w 3668249"/>
              <a:gd name="connsiteY29" fmla="*/ 3026980 h 3342290"/>
              <a:gd name="connsiteX30" fmla="*/ 851387 w 3668249"/>
              <a:gd name="connsiteY30" fmla="*/ 2984938 h 3342290"/>
              <a:gd name="connsiteX31" fmla="*/ 399442 w 3668249"/>
              <a:gd name="connsiteY31" fmla="*/ 2711669 h 3342290"/>
              <a:gd name="connsiteX32" fmla="*/ 262808 w 3668249"/>
              <a:gd name="connsiteY32" fmla="*/ 2596056 h 3342290"/>
              <a:gd name="connsiteX33" fmla="*/ 73621 w 3668249"/>
              <a:gd name="connsiteY33" fmla="*/ 2301766 h 3342290"/>
              <a:gd name="connsiteX34" fmla="*/ 21070 w 3668249"/>
              <a:gd name="connsiteY34" fmla="*/ 2175642 h 3342290"/>
              <a:gd name="connsiteX35" fmla="*/ 49 w 3668249"/>
              <a:gd name="connsiteY35" fmla="*/ 1996966 h 3342290"/>
              <a:gd name="connsiteX36" fmla="*/ 31580 w 3668249"/>
              <a:gd name="connsiteY36" fmla="*/ 1555531 h 3342290"/>
              <a:gd name="connsiteX37" fmla="*/ 157704 w 3668249"/>
              <a:gd name="connsiteY37" fmla="*/ 1366345 h 3342290"/>
              <a:gd name="connsiteX38" fmla="*/ 767304 w 3668249"/>
              <a:gd name="connsiteY38" fmla="*/ 1051035 h 3342290"/>
              <a:gd name="connsiteX39" fmla="*/ 809346 w 3668249"/>
              <a:gd name="connsiteY39" fmla="*/ 1030014 h 3342290"/>
              <a:gd name="connsiteX40" fmla="*/ 988021 w 3668249"/>
              <a:gd name="connsiteY40" fmla="*/ 966952 h 3342290"/>
              <a:gd name="connsiteX41" fmla="*/ 1082614 w 3668249"/>
              <a:gd name="connsiteY41" fmla="*/ 903890 h 3342290"/>
              <a:gd name="connsiteX42" fmla="*/ 1124656 w 3668249"/>
              <a:gd name="connsiteY42" fmla="*/ 882869 h 3342290"/>
              <a:gd name="connsiteX43" fmla="*/ 1177208 w 3668249"/>
              <a:gd name="connsiteY43" fmla="*/ 830318 h 3342290"/>
              <a:gd name="connsiteX44" fmla="*/ 1219249 w 3668249"/>
              <a:gd name="connsiteY44" fmla="*/ 798787 h 3342290"/>
              <a:gd name="connsiteX45" fmla="*/ 1303332 w 3668249"/>
              <a:gd name="connsiteY45" fmla="*/ 725214 h 3342290"/>
              <a:gd name="connsiteX46" fmla="*/ 1387414 w 3668249"/>
              <a:gd name="connsiteY46" fmla="*/ 704193 h 3342290"/>
              <a:gd name="connsiteX47" fmla="*/ 1429456 w 3668249"/>
              <a:gd name="connsiteY47" fmla="*/ 641131 h 334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668249" h="3342290">
                <a:moveTo>
                  <a:pt x="1429456" y="641131"/>
                </a:moveTo>
                <a:cubicBezTo>
                  <a:pt x="1536621" y="507176"/>
                  <a:pt x="1399777" y="672045"/>
                  <a:pt x="1650173" y="430924"/>
                </a:cubicBezTo>
                <a:cubicBezTo>
                  <a:pt x="1687689" y="394797"/>
                  <a:pt x="1712985" y="345708"/>
                  <a:pt x="1755277" y="315311"/>
                </a:cubicBezTo>
                <a:cubicBezTo>
                  <a:pt x="1826569" y="264070"/>
                  <a:pt x="1906526" y="225404"/>
                  <a:pt x="1986504" y="189187"/>
                </a:cubicBezTo>
                <a:cubicBezTo>
                  <a:pt x="2129317" y="124517"/>
                  <a:pt x="2354610" y="37025"/>
                  <a:pt x="2522532" y="10511"/>
                </a:cubicBezTo>
                <a:cubicBezTo>
                  <a:pt x="2584918" y="661"/>
                  <a:pt x="2648656" y="3504"/>
                  <a:pt x="2711718" y="0"/>
                </a:cubicBezTo>
                <a:cubicBezTo>
                  <a:pt x="2764270" y="7007"/>
                  <a:pt x="2820275" y="1018"/>
                  <a:pt x="2869373" y="21021"/>
                </a:cubicBezTo>
                <a:cubicBezTo>
                  <a:pt x="3105956" y="117407"/>
                  <a:pt x="3320701" y="266060"/>
                  <a:pt x="3563056" y="346842"/>
                </a:cubicBezTo>
                <a:lnTo>
                  <a:pt x="3594587" y="357352"/>
                </a:lnTo>
                <a:cubicBezTo>
                  <a:pt x="3608601" y="399393"/>
                  <a:pt x="3629508" y="439736"/>
                  <a:pt x="3636628" y="483476"/>
                </a:cubicBezTo>
                <a:cubicBezTo>
                  <a:pt x="3671124" y="695384"/>
                  <a:pt x="3685821" y="902567"/>
                  <a:pt x="3636628" y="1114097"/>
                </a:cubicBezTo>
                <a:cubicBezTo>
                  <a:pt x="3624207" y="1167509"/>
                  <a:pt x="3588862" y="1212856"/>
                  <a:pt x="3563056" y="1261242"/>
                </a:cubicBezTo>
                <a:cubicBezTo>
                  <a:pt x="3398186" y="1570374"/>
                  <a:pt x="3542210" y="1296697"/>
                  <a:pt x="3373870" y="1566042"/>
                </a:cubicBezTo>
                <a:cubicBezTo>
                  <a:pt x="3350604" y="1603268"/>
                  <a:pt x="3334249" y="1644541"/>
                  <a:pt x="3310808" y="1681656"/>
                </a:cubicBezTo>
                <a:cubicBezTo>
                  <a:pt x="3292100" y="1711277"/>
                  <a:pt x="3265299" y="1735418"/>
                  <a:pt x="3247746" y="1765738"/>
                </a:cubicBezTo>
                <a:cubicBezTo>
                  <a:pt x="3192834" y="1860585"/>
                  <a:pt x="3180218" y="1930744"/>
                  <a:pt x="3153152" y="2039007"/>
                </a:cubicBezTo>
                <a:cubicBezTo>
                  <a:pt x="3141815" y="2084353"/>
                  <a:pt x="3130788" y="2129808"/>
                  <a:pt x="3121621" y="2175642"/>
                </a:cubicBezTo>
                <a:cubicBezTo>
                  <a:pt x="3113262" y="2217436"/>
                  <a:pt x="3113643" y="2261189"/>
                  <a:pt x="3100601" y="2301766"/>
                </a:cubicBezTo>
                <a:cubicBezTo>
                  <a:pt x="3073021" y="2387570"/>
                  <a:pt x="3016859" y="2497458"/>
                  <a:pt x="2963966" y="2575035"/>
                </a:cubicBezTo>
                <a:cubicBezTo>
                  <a:pt x="2934362" y="2618455"/>
                  <a:pt x="2905058" y="2662581"/>
                  <a:pt x="2869373" y="2701159"/>
                </a:cubicBezTo>
                <a:cubicBezTo>
                  <a:pt x="2775170" y="2803000"/>
                  <a:pt x="2681658" y="2906636"/>
                  <a:pt x="2575083" y="2995449"/>
                </a:cubicBezTo>
                <a:cubicBezTo>
                  <a:pt x="2354519" y="3179252"/>
                  <a:pt x="2425805" y="3142355"/>
                  <a:pt x="2165180" y="3268718"/>
                </a:cubicBezTo>
                <a:cubicBezTo>
                  <a:pt x="2124198" y="3288588"/>
                  <a:pt x="2083482" y="3311237"/>
                  <a:pt x="2039056" y="3321269"/>
                </a:cubicBezTo>
                <a:cubicBezTo>
                  <a:pt x="1973766" y="3336012"/>
                  <a:pt x="1905925" y="3335283"/>
                  <a:pt x="1839359" y="3342290"/>
                </a:cubicBezTo>
                <a:cubicBezTo>
                  <a:pt x="1741263" y="3331780"/>
                  <a:pt x="1640661" y="3335165"/>
                  <a:pt x="1545070" y="3310759"/>
                </a:cubicBezTo>
                <a:cubicBezTo>
                  <a:pt x="1473703" y="3292538"/>
                  <a:pt x="1412180" y="3247183"/>
                  <a:pt x="1345373" y="3216166"/>
                </a:cubicBezTo>
                <a:cubicBezTo>
                  <a:pt x="1314077" y="3201636"/>
                  <a:pt x="1282147" y="3188501"/>
                  <a:pt x="1250780" y="3174124"/>
                </a:cubicBezTo>
                <a:lnTo>
                  <a:pt x="1093125" y="3100552"/>
                </a:lnTo>
                <a:cubicBezTo>
                  <a:pt x="1054689" y="3082812"/>
                  <a:pt x="1012734" y="3071481"/>
                  <a:pt x="977511" y="3048000"/>
                </a:cubicBezTo>
                <a:cubicBezTo>
                  <a:pt x="967001" y="3040993"/>
                  <a:pt x="957278" y="3032629"/>
                  <a:pt x="945980" y="3026980"/>
                </a:cubicBezTo>
                <a:cubicBezTo>
                  <a:pt x="915118" y="3011549"/>
                  <a:pt x="882249" y="3000369"/>
                  <a:pt x="851387" y="2984938"/>
                </a:cubicBezTo>
                <a:cubicBezTo>
                  <a:pt x="713287" y="2915888"/>
                  <a:pt x="508251" y="2803738"/>
                  <a:pt x="399442" y="2711669"/>
                </a:cubicBezTo>
                <a:cubicBezTo>
                  <a:pt x="353897" y="2673131"/>
                  <a:pt x="304088" y="2639131"/>
                  <a:pt x="262808" y="2596056"/>
                </a:cubicBezTo>
                <a:cubicBezTo>
                  <a:pt x="177442" y="2506978"/>
                  <a:pt x="126647" y="2411898"/>
                  <a:pt x="73621" y="2301766"/>
                </a:cubicBezTo>
                <a:cubicBezTo>
                  <a:pt x="53863" y="2260730"/>
                  <a:pt x="38587" y="2217683"/>
                  <a:pt x="21070" y="2175642"/>
                </a:cubicBezTo>
                <a:cubicBezTo>
                  <a:pt x="14063" y="2116083"/>
                  <a:pt x="-967" y="2056927"/>
                  <a:pt x="49" y="1996966"/>
                </a:cubicBezTo>
                <a:cubicBezTo>
                  <a:pt x="2549" y="1849467"/>
                  <a:pt x="9148" y="1701335"/>
                  <a:pt x="31580" y="1555531"/>
                </a:cubicBezTo>
                <a:cubicBezTo>
                  <a:pt x="40343" y="1498570"/>
                  <a:pt x="115808" y="1402462"/>
                  <a:pt x="157704" y="1366345"/>
                </a:cubicBezTo>
                <a:cubicBezTo>
                  <a:pt x="542759" y="1034401"/>
                  <a:pt x="231623" y="1318875"/>
                  <a:pt x="767304" y="1051035"/>
                </a:cubicBezTo>
                <a:cubicBezTo>
                  <a:pt x="781318" y="1044028"/>
                  <a:pt x="794704" y="1035592"/>
                  <a:pt x="809346" y="1030014"/>
                </a:cubicBezTo>
                <a:cubicBezTo>
                  <a:pt x="868367" y="1007530"/>
                  <a:pt x="931530" y="995198"/>
                  <a:pt x="988021" y="966952"/>
                </a:cubicBezTo>
                <a:cubicBezTo>
                  <a:pt x="1086328" y="917798"/>
                  <a:pt x="965998" y="981634"/>
                  <a:pt x="1082614" y="903890"/>
                </a:cubicBezTo>
                <a:cubicBezTo>
                  <a:pt x="1095651" y="895199"/>
                  <a:pt x="1112288" y="892488"/>
                  <a:pt x="1124656" y="882869"/>
                </a:cubicBezTo>
                <a:cubicBezTo>
                  <a:pt x="1144211" y="867660"/>
                  <a:pt x="1158692" y="846776"/>
                  <a:pt x="1177208" y="830318"/>
                </a:cubicBezTo>
                <a:cubicBezTo>
                  <a:pt x="1190301" y="818680"/>
                  <a:pt x="1205792" y="810001"/>
                  <a:pt x="1219249" y="798787"/>
                </a:cubicBezTo>
                <a:cubicBezTo>
                  <a:pt x="1247859" y="774945"/>
                  <a:pt x="1270873" y="743473"/>
                  <a:pt x="1303332" y="725214"/>
                </a:cubicBezTo>
                <a:cubicBezTo>
                  <a:pt x="1328512" y="711050"/>
                  <a:pt x="1387414" y="704193"/>
                  <a:pt x="1387414" y="704193"/>
                </a:cubicBezTo>
                <a:lnTo>
                  <a:pt x="1429456" y="641131"/>
                </a:lnTo>
                <a:close/>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D1F7C02-08A1-4D7D-905C-630138DAAF80}"/>
              </a:ext>
            </a:extLst>
          </p:cNvPr>
          <p:cNvSpPr/>
          <p:nvPr/>
        </p:nvSpPr>
        <p:spPr>
          <a:xfrm>
            <a:off x="7409794" y="2516752"/>
            <a:ext cx="4708634" cy="3539819"/>
          </a:xfrm>
          <a:custGeom>
            <a:avLst/>
            <a:gdLst>
              <a:gd name="connsiteX0" fmla="*/ 63062 w 4677103"/>
              <a:gd name="connsiteY0" fmla="*/ 1481959 h 3384332"/>
              <a:gd name="connsiteX1" fmla="*/ 94593 w 4677103"/>
              <a:gd name="connsiteY1" fmla="*/ 1429407 h 3384332"/>
              <a:gd name="connsiteX2" fmla="*/ 147145 w 4677103"/>
              <a:gd name="connsiteY2" fmla="*/ 1303283 h 3384332"/>
              <a:gd name="connsiteX3" fmla="*/ 199696 w 4677103"/>
              <a:gd name="connsiteY3" fmla="*/ 1219200 h 3384332"/>
              <a:gd name="connsiteX4" fmla="*/ 273269 w 4677103"/>
              <a:gd name="connsiteY4" fmla="*/ 1061545 h 3384332"/>
              <a:gd name="connsiteX5" fmla="*/ 346841 w 4677103"/>
              <a:gd name="connsiteY5" fmla="*/ 861849 h 3384332"/>
              <a:gd name="connsiteX6" fmla="*/ 378372 w 4677103"/>
              <a:gd name="connsiteY6" fmla="*/ 725214 h 3384332"/>
              <a:gd name="connsiteX7" fmla="*/ 409903 w 4677103"/>
              <a:gd name="connsiteY7" fmla="*/ 578069 h 3384332"/>
              <a:gd name="connsiteX8" fmla="*/ 557048 w 4677103"/>
              <a:gd name="connsiteY8" fmla="*/ 399394 h 3384332"/>
              <a:gd name="connsiteX9" fmla="*/ 683172 w 4677103"/>
              <a:gd name="connsiteY9" fmla="*/ 304800 h 3384332"/>
              <a:gd name="connsiteX10" fmla="*/ 830317 w 4677103"/>
              <a:gd name="connsiteY10" fmla="*/ 220718 h 3384332"/>
              <a:gd name="connsiteX11" fmla="*/ 977462 w 4677103"/>
              <a:gd name="connsiteY11" fmla="*/ 157656 h 3384332"/>
              <a:gd name="connsiteX12" fmla="*/ 1250731 w 4677103"/>
              <a:gd name="connsiteY12" fmla="*/ 63063 h 3384332"/>
              <a:gd name="connsiteX13" fmla="*/ 1397876 w 4677103"/>
              <a:gd name="connsiteY13" fmla="*/ 42042 h 3384332"/>
              <a:gd name="connsiteX14" fmla="*/ 1912883 w 4677103"/>
              <a:gd name="connsiteY14" fmla="*/ 0 h 3384332"/>
              <a:gd name="connsiteX15" fmla="*/ 2564524 w 4677103"/>
              <a:gd name="connsiteY15" fmla="*/ 10511 h 3384332"/>
              <a:gd name="connsiteX16" fmla="*/ 3111062 w 4677103"/>
              <a:gd name="connsiteY16" fmla="*/ 42042 h 3384332"/>
              <a:gd name="connsiteX17" fmla="*/ 3594538 w 4677103"/>
              <a:gd name="connsiteY17" fmla="*/ 84083 h 3384332"/>
              <a:gd name="connsiteX18" fmla="*/ 3699641 w 4677103"/>
              <a:gd name="connsiteY18" fmla="*/ 136635 h 3384332"/>
              <a:gd name="connsiteX19" fmla="*/ 3815255 w 4677103"/>
              <a:gd name="connsiteY19" fmla="*/ 189187 h 3384332"/>
              <a:gd name="connsiteX20" fmla="*/ 3846786 w 4677103"/>
              <a:gd name="connsiteY20" fmla="*/ 210207 h 3384332"/>
              <a:gd name="connsiteX21" fmla="*/ 3878317 w 4677103"/>
              <a:gd name="connsiteY21" fmla="*/ 220718 h 3384332"/>
              <a:gd name="connsiteX22" fmla="*/ 4035972 w 4677103"/>
              <a:gd name="connsiteY22" fmla="*/ 294290 h 3384332"/>
              <a:gd name="connsiteX23" fmla="*/ 4162096 w 4677103"/>
              <a:gd name="connsiteY23" fmla="*/ 336332 h 3384332"/>
              <a:gd name="connsiteX24" fmla="*/ 4267200 w 4677103"/>
              <a:gd name="connsiteY24" fmla="*/ 388883 h 3384332"/>
              <a:gd name="connsiteX25" fmla="*/ 4382814 w 4677103"/>
              <a:gd name="connsiteY25" fmla="*/ 472966 h 3384332"/>
              <a:gd name="connsiteX26" fmla="*/ 4403834 w 4677103"/>
              <a:gd name="connsiteY26" fmla="*/ 504497 h 3384332"/>
              <a:gd name="connsiteX27" fmla="*/ 4477407 w 4677103"/>
              <a:gd name="connsiteY27" fmla="*/ 567559 h 3384332"/>
              <a:gd name="connsiteX28" fmla="*/ 4508938 w 4677103"/>
              <a:gd name="connsiteY28" fmla="*/ 599090 h 3384332"/>
              <a:gd name="connsiteX29" fmla="*/ 4561490 w 4677103"/>
              <a:gd name="connsiteY29" fmla="*/ 683173 h 3384332"/>
              <a:gd name="connsiteX30" fmla="*/ 4572000 w 4677103"/>
              <a:gd name="connsiteY30" fmla="*/ 714704 h 3384332"/>
              <a:gd name="connsiteX31" fmla="*/ 4593021 w 4677103"/>
              <a:gd name="connsiteY31" fmla="*/ 767256 h 3384332"/>
              <a:gd name="connsiteX32" fmla="*/ 4603531 w 4677103"/>
              <a:gd name="connsiteY32" fmla="*/ 809297 h 3384332"/>
              <a:gd name="connsiteX33" fmla="*/ 4614041 w 4677103"/>
              <a:gd name="connsiteY33" fmla="*/ 840828 h 3384332"/>
              <a:gd name="connsiteX34" fmla="*/ 4656083 w 4677103"/>
              <a:gd name="connsiteY34" fmla="*/ 1040525 h 3384332"/>
              <a:gd name="connsiteX35" fmla="*/ 4677103 w 4677103"/>
              <a:gd name="connsiteY35" fmla="*/ 1082566 h 3384332"/>
              <a:gd name="connsiteX36" fmla="*/ 4666593 w 4677103"/>
              <a:gd name="connsiteY36" fmla="*/ 1492469 h 3384332"/>
              <a:gd name="connsiteX37" fmla="*/ 4645572 w 4677103"/>
              <a:gd name="connsiteY37" fmla="*/ 1797269 h 3384332"/>
              <a:gd name="connsiteX38" fmla="*/ 4635062 w 4677103"/>
              <a:gd name="connsiteY38" fmla="*/ 1881352 h 3384332"/>
              <a:gd name="connsiteX39" fmla="*/ 4614041 w 4677103"/>
              <a:gd name="connsiteY39" fmla="*/ 2312276 h 3384332"/>
              <a:gd name="connsiteX40" fmla="*/ 4593021 w 4677103"/>
              <a:gd name="connsiteY40" fmla="*/ 2448911 h 3384332"/>
              <a:gd name="connsiteX41" fmla="*/ 4561490 w 4677103"/>
              <a:gd name="connsiteY41" fmla="*/ 2659118 h 3384332"/>
              <a:gd name="connsiteX42" fmla="*/ 4550979 w 4677103"/>
              <a:gd name="connsiteY42" fmla="*/ 2753711 h 3384332"/>
              <a:gd name="connsiteX43" fmla="*/ 4529958 w 4677103"/>
              <a:gd name="connsiteY43" fmla="*/ 2795752 h 3384332"/>
              <a:gd name="connsiteX44" fmla="*/ 4498427 w 4677103"/>
              <a:gd name="connsiteY44" fmla="*/ 2848304 h 3384332"/>
              <a:gd name="connsiteX45" fmla="*/ 4351283 w 4677103"/>
              <a:gd name="connsiteY45" fmla="*/ 2942897 h 3384332"/>
              <a:gd name="connsiteX46" fmla="*/ 4277710 w 4677103"/>
              <a:gd name="connsiteY46" fmla="*/ 2984938 h 3384332"/>
              <a:gd name="connsiteX47" fmla="*/ 4067503 w 4677103"/>
              <a:gd name="connsiteY47" fmla="*/ 3079532 h 3384332"/>
              <a:gd name="connsiteX48" fmla="*/ 3888827 w 4677103"/>
              <a:gd name="connsiteY48" fmla="*/ 3174125 h 3384332"/>
              <a:gd name="connsiteX49" fmla="*/ 3552496 w 4677103"/>
              <a:gd name="connsiteY49" fmla="*/ 3300249 h 3384332"/>
              <a:gd name="connsiteX50" fmla="*/ 3468414 w 4677103"/>
              <a:gd name="connsiteY50" fmla="*/ 3310759 h 3384332"/>
              <a:gd name="connsiteX51" fmla="*/ 3331779 w 4677103"/>
              <a:gd name="connsiteY51" fmla="*/ 3342290 h 3384332"/>
              <a:gd name="connsiteX52" fmla="*/ 3121572 w 4677103"/>
              <a:gd name="connsiteY52" fmla="*/ 3363311 h 3384332"/>
              <a:gd name="connsiteX53" fmla="*/ 2690648 w 4677103"/>
              <a:gd name="connsiteY53" fmla="*/ 3384332 h 3384332"/>
              <a:gd name="connsiteX54" fmla="*/ 2511972 w 4677103"/>
              <a:gd name="connsiteY54" fmla="*/ 3373821 h 3384332"/>
              <a:gd name="connsiteX55" fmla="*/ 1954924 w 4677103"/>
              <a:gd name="connsiteY55" fmla="*/ 3247697 h 3384332"/>
              <a:gd name="connsiteX56" fmla="*/ 1881352 w 4677103"/>
              <a:gd name="connsiteY56" fmla="*/ 3237187 h 3384332"/>
              <a:gd name="connsiteX57" fmla="*/ 1755227 w 4677103"/>
              <a:gd name="connsiteY57" fmla="*/ 3205656 h 3384332"/>
              <a:gd name="connsiteX58" fmla="*/ 1513490 w 4677103"/>
              <a:gd name="connsiteY58" fmla="*/ 3153104 h 3384332"/>
              <a:gd name="connsiteX59" fmla="*/ 1429407 w 4677103"/>
              <a:gd name="connsiteY59" fmla="*/ 3132083 h 3384332"/>
              <a:gd name="connsiteX60" fmla="*/ 1271752 w 4677103"/>
              <a:gd name="connsiteY60" fmla="*/ 3069021 h 3384332"/>
              <a:gd name="connsiteX61" fmla="*/ 1124607 w 4677103"/>
              <a:gd name="connsiteY61" fmla="*/ 3037490 h 3384332"/>
              <a:gd name="connsiteX62" fmla="*/ 935421 w 4677103"/>
              <a:gd name="connsiteY62" fmla="*/ 2953407 h 3384332"/>
              <a:gd name="connsiteX63" fmla="*/ 620110 w 4677103"/>
              <a:gd name="connsiteY63" fmla="*/ 2774732 h 3384332"/>
              <a:gd name="connsiteX64" fmla="*/ 504496 w 4677103"/>
              <a:gd name="connsiteY64" fmla="*/ 2680138 h 3384332"/>
              <a:gd name="connsiteX65" fmla="*/ 367862 w 4677103"/>
              <a:gd name="connsiteY65" fmla="*/ 2585545 h 3384332"/>
              <a:gd name="connsiteX66" fmla="*/ 252248 w 4677103"/>
              <a:gd name="connsiteY66" fmla="*/ 2459421 h 3384332"/>
              <a:gd name="connsiteX67" fmla="*/ 126124 w 4677103"/>
              <a:gd name="connsiteY67" fmla="*/ 2259725 h 3384332"/>
              <a:gd name="connsiteX68" fmla="*/ 31531 w 4677103"/>
              <a:gd name="connsiteY68" fmla="*/ 2017987 h 3384332"/>
              <a:gd name="connsiteX69" fmla="*/ 0 w 4677103"/>
              <a:gd name="connsiteY69" fmla="*/ 1860332 h 3384332"/>
              <a:gd name="connsiteX70" fmla="*/ 10510 w 4677103"/>
              <a:gd name="connsiteY70" fmla="*/ 1702676 h 3384332"/>
              <a:gd name="connsiteX71" fmla="*/ 42041 w 4677103"/>
              <a:gd name="connsiteY71" fmla="*/ 1576552 h 3384332"/>
              <a:gd name="connsiteX72" fmla="*/ 52552 w 4677103"/>
              <a:gd name="connsiteY72" fmla="*/ 1534511 h 3384332"/>
              <a:gd name="connsiteX73" fmla="*/ 63062 w 4677103"/>
              <a:gd name="connsiteY73" fmla="*/ 1481959 h 338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677103" h="3384332">
                <a:moveTo>
                  <a:pt x="63062" y="1481959"/>
                </a:moveTo>
                <a:cubicBezTo>
                  <a:pt x="70069" y="1464442"/>
                  <a:pt x="86140" y="1448004"/>
                  <a:pt x="94593" y="1429407"/>
                </a:cubicBezTo>
                <a:cubicBezTo>
                  <a:pt x="151924" y="1303279"/>
                  <a:pt x="75075" y="1429407"/>
                  <a:pt x="147145" y="1303283"/>
                </a:cubicBezTo>
                <a:cubicBezTo>
                  <a:pt x="163543" y="1274586"/>
                  <a:pt x="183298" y="1247897"/>
                  <a:pt x="199696" y="1219200"/>
                </a:cubicBezTo>
                <a:cubicBezTo>
                  <a:pt x="218847" y="1185686"/>
                  <a:pt x="262514" y="1088921"/>
                  <a:pt x="273269" y="1061545"/>
                </a:cubicBezTo>
                <a:cubicBezTo>
                  <a:pt x="299208" y="995518"/>
                  <a:pt x="346841" y="861849"/>
                  <a:pt x="346841" y="861849"/>
                </a:cubicBezTo>
                <a:cubicBezTo>
                  <a:pt x="383530" y="605036"/>
                  <a:pt x="328907" y="956051"/>
                  <a:pt x="378372" y="725214"/>
                </a:cubicBezTo>
                <a:cubicBezTo>
                  <a:pt x="389795" y="671907"/>
                  <a:pt x="381392" y="626538"/>
                  <a:pt x="409903" y="578069"/>
                </a:cubicBezTo>
                <a:cubicBezTo>
                  <a:pt x="443556" y="520859"/>
                  <a:pt x="502660" y="444717"/>
                  <a:pt x="557048" y="399394"/>
                </a:cubicBezTo>
                <a:cubicBezTo>
                  <a:pt x="597419" y="365751"/>
                  <a:pt x="640569" y="335569"/>
                  <a:pt x="683172" y="304800"/>
                </a:cubicBezTo>
                <a:cubicBezTo>
                  <a:pt x="739201" y="264334"/>
                  <a:pt x="764700" y="250544"/>
                  <a:pt x="830317" y="220718"/>
                </a:cubicBezTo>
                <a:cubicBezTo>
                  <a:pt x="878897" y="198636"/>
                  <a:pt x="927497" y="176393"/>
                  <a:pt x="977462" y="157656"/>
                </a:cubicBezTo>
                <a:cubicBezTo>
                  <a:pt x="1067717" y="123810"/>
                  <a:pt x="1155307" y="76695"/>
                  <a:pt x="1250731" y="63063"/>
                </a:cubicBezTo>
                <a:cubicBezTo>
                  <a:pt x="1299779" y="56056"/>
                  <a:pt x="1348553" y="46740"/>
                  <a:pt x="1397876" y="42042"/>
                </a:cubicBezTo>
                <a:cubicBezTo>
                  <a:pt x="1569340" y="25712"/>
                  <a:pt x="1912883" y="0"/>
                  <a:pt x="1912883" y="0"/>
                </a:cubicBezTo>
                <a:lnTo>
                  <a:pt x="2564524" y="10511"/>
                </a:lnTo>
                <a:cubicBezTo>
                  <a:pt x="2746894" y="16910"/>
                  <a:pt x="2929012" y="29487"/>
                  <a:pt x="3111062" y="42042"/>
                </a:cubicBezTo>
                <a:cubicBezTo>
                  <a:pt x="3475689" y="67189"/>
                  <a:pt x="3314718" y="51164"/>
                  <a:pt x="3594538" y="84083"/>
                </a:cubicBezTo>
                <a:cubicBezTo>
                  <a:pt x="3756122" y="137945"/>
                  <a:pt x="3575124" y="70226"/>
                  <a:pt x="3699641" y="136635"/>
                </a:cubicBezTo>
                <a:cubicBezTo>
                  <a:pt x="3736993" y="156556"/>
                  <a:pt x="3777392" y="170255"/>
                  <a:pt x="3815255" y="189187"/>
                </a:cubicBezTo>
                <a:cubicBezTo>
                  <a:pt x="3826553" y="194836"/>
                  <a:pt x="3835488" y="204558"/>
                  <a:pt x="3846786" y="210207"/>
                </a:cubicBezTo>
                <a:cubicBezTo>
                  <a:pt x="3856695" y="215162"/>
                  <a:pt x="3868408" y="215763"/>
                  <a:pt x="3878317" y="220718"/>
                </a:cubicBezTo>
                <a:cubicBezTo>
                  <a:pt x="4007902" y="285511"/>
                  <a:pt x="3893626" y="244468"/>
                  <a:pt x="4035972" y="294290"/>
                </a:cubicBezTo>
                <a:cubicBezTo>
                  <a:pt x="4077800" y="308930"/>
                  <a:pt x="4121080" y="319553"/>
                  <a:pt x="4162096" y="336332"/>
                </a:cubicBezTo>
                <a:cubicBezTo>
                  <a:pt x="4198350" y="351163"/>
                  <a:pt x="4267200" y="388883"/>
                  <a:pt x="4267200" y="388883"/>
                </a:cubicBezTo>
                <a:cubicBezTo>
                  <a:pt x="4426205" y="547888"/>
                  <a:pt x="4212370" y="345132"/>
                  <a:pt x="4382814" y="472966"/>
                </a:cubicBezTo>
                <a:cubicBezTo>
                  <a:pt x="4392919" y="480545"/>
                  <a:pt x="4395747" y="494793"/>
                  <a:pt x="4403834" y="504497"/>
                </a:cubicBezTo>
                <a:cubicBezTo>
                  <a:pt x="4436433" y="543617"/>
                  <a:pt x="4436813" y="532764"/>
                  <a:pt x="4477407" y="567559"/>
                </a:cubicBezTo>
                <a:cubicBezTo>
                  <a:pt x="4488693" y="577232"/>
                  <a:pt x="4498428" y="588580"/>
                  <a:pt x="4508938" y="599090"/>
                </a:cubicBezTo>
                <a:cubicBezTo>
                  <a:pt x="4532587" y="670038"/>
                  <a:pt x="4500287" y="585248"/>
                  <a:pt x="4561490" y="683173"/>
                </a:cubicBezTo>
                <a:cubicBezTo>
                  <a:pt x="4567362" y="692568"/>
                  <a:pt x="4568110" y="704331"/>
                  <a:pt x="4572000" y="714704"/>
                </a:cubicBezTo>
                <a:cubicBezTo>
                  <a:pt x="4578625" y="732370"/>
                  <a:pt x="4587055" y="749357"/>
                  <a:pt x="4593021" y="767256"/>
                </a:cubicBezTo>
                <a:cubicBezTo>
                  <a:pt x="4597589" y="780960"/>
                  <a:pt x="4599563" y="795408"/>
                  <a:pt x="4603531" y="809297"/>
                </a:cubicBezTo>
                <a:cubicBezTo>
                  <a:pt x="4606575" y="819950"/>
                  <a:pt x="4610538" y="830318"/>
                  <a:pt x="4614041" y="840828"/>
                </a:cubicBezTo>
                <a:cubicBezTo>
                  <a:pt x="4626163" y="925674"/>
                  <a:pt x="4626448" y="945690"/>
                  <a:pt x="4656083" y="1040525"/>
                </a:cubicBezTo>
                <a:cubicBezTo>
                  <a:pt x="4660756" y="1055480"/>
                  <a:pt x="4670096" y="1068552"/>
                  <a:pt x="4677103" y="1082566"/>
                </a:cubicBezTo>
                <a:cubicBezTo>
                  <a:pt x="4673600" y="1219200"/>
                  <a:pt x="4670862" y="1355856"/>
                  <a:pt x="4666593" y="1492469"/>
                </a:cubicBezTo>
                <a:cubicBezTo>
                  <a:pt x="4658277" y="1758575"/>
                  <a:pt x="4676887" y="1672016"/>
                  <a:pt x="4645572" y="1797269"/>
                </a:cubicBezTo>
                <a:cubicBezTo>
                  <a:pt x="4642069" y="1825297"/>
                  <a:pt x="4636673" y="1853152"/>
                  <a:pt x="4635062" y="1881352"/>
                </a:cubicBezTo>
                <a:cubicBezTo>
                  <a:pt x="4622603" y="2099395"/>
                  <a:pt x="4631364" y="2130391"/>
                  <a:pt x="4614041" y="2312276"/>
                </a:cubicBezTo>
                <a:cubicBezTo>
                  <a:pt x="4610231" y="2352279"/>
                  <a:pt x="4599248" y="2408438"/>
                  <a:pt x="4593021" y="2448911"/>
                </a:cubicBezTo>
                <a:cubicBezTo>
                  <a:pt x="4582247" y="2518940"/>
                  <a:pt x="4571171" y="2588930"/>
                  <a:pt x="4561490" y="2659118"/>
                </a:cubicBezTo>
                <a:cubicBezTo>
                  <a:pt x="4557155" y="2690546"/>
                  <a:pt x="4558113" y="2722798"/>
                  <a:pt x="4550979" y="2753711"/>
                </a:cubicBezTo>
                <a:cubicBezTo>
                  <a:pt x="4547456" y="2768978"/>
                  <a:pt x="4537567" y="2782056"/>
                  <a:pt x="4529958" y="2795752"/>
                </a:cubicBezTo>
                <a:cubicBezTo>
                  <a:pt x="4520037" y="2813610"/>
                  <a:pt x="4510684" y="2831961"/>
                  <a:pt x="4498427" y="2848304"/>
                </a:cubicBezTo>
                <a:cubicBezTo>
                  <a:pt x="4462543" y="2896150"/>
                  <a:pt x="4401672" y="2915765"/>
                  <a:pt x="4351283" y="2942897"/>
                </a:cubicBezTo>
                <a:cubicBezTo>
                  <a:pt x="4326413" y="2956288"/>
                  <a:pt x="4303160" y="2972685"/>
                  <a:pt x="4277710" y="2984938"/>
                </a:cubicBezTo>
                <a:cubicBezTo>
                  <a:pt x="4208480" y="3018271"/>
                  <a:pt x="4135410" y="3043581"/>
                  <a:pt x="4067503" y="3079532"/>
                </a:cubicBezTo>
                <a:lnTo>
                  <a:pt x="3888827" y="3174125"/>
                </a:lnTo>
                <a:cubicBezTo>
                  <a:pt x="3787886" y="3226790"/>
                  <a:pt x="3649718" y="3288097"/>
                  <a:pt x="3552496" y="3300249"/>
                </a:cubicBezTo>
                <a:cubicBezTo>
                  <a:pt x="3524469" y="3303752"/>
                  <a:pt x="3496161" y="3305474"/>
                  <a:pt x="3468414" y="3310759"/>
                </a:cubicBezTo>
                <a:cubicBezTo>
                  <a:pt x="3422498" y="3319505"/>
                  <a:pt x="3377994" y="3335288"/>
                  <a:pt x="3331779" y="3342290"/>
                </a:cubicBezTo>
                <a:cubicBezTo>
                  <a:pt x="3262155" y="3352839"/>
                  <a:pt x="3191760" y="3357620"/>
                  <a:pt x="3121572" y="3363311"/>
                </a:cubicBezTo>
                <a:cubicBezTo>
                  <a:pt x="3007249" y="3372580"/>
                  <a:pt x="2793232" y="3380057"/>
                  <a:pt x="2690648" y="3384332"/>
                </a:cubicBezTo>
                <a:cubicBezTo>
                  <a:pt x="2631089" y="3380828"/>
                  <a:pt x="2570878" y="3383288"/>
                  <a:pt x="2511972" y="3373821"/>
                </a:cubicBezTo>
                <a:cubicBezTo>
                  <a:pt x="1842774" y="3266270"/>
                  <a:pt x="2312737" y="3332889"/>
                  <a:pt x="1954924" y="3247697"/>
                </a:cubicBezTo>
                <a:cubicBezTo>
                  <a:pt x="1930825" y="3241959"/>
                  <a:pt x="1905594" y="3242290"/>
                  <a:pt x="1881352" y="3237187"/>
                </a:cubicBezTo>
                <a:cubicBezTo>
                  <a:pt x="1838946" y="3228260"/>
                  <a:pt x="1797473" y="3215312"/>
                  <a:pt x="1755227" y="3205656"/>
                </a:cubicBezTo>
                <a:cubicBezTo>
                  <a:pt x="1674839" y="3187282"/>
                  <a:pt x="1593926" y="3171267"/>
                  <a:pt x="1513490" y="3153104"/>
                </a:cubicBezTo>
                <a:cubicBezTo>
                  <a:pt x="1485309" y="3146741"/>
                  <a:pt x="1456694" y="3141574"/>
                  <a:pt x="1429407" y="3132083"/>
                </a:cubicBezTo>
                <a:cubicBezTo>
                  <a:pt x="1375949" y="3113489"/>
                  <a:pt x="1325809" y="3085797"/>
                  <a:pt x="1271752" y="3069021"/>
                </a:cubicBezTo>
                <a:cubicBezTo>
                  <a:pt x="1223844" y="3054153"/>
                  <a:pt x="1172044" y="3053797"/>
                  <a:pt x="1124607" y="3037490"/>
                </a:cubicBezTo>
                <a:cubicBezTo>
                  <a:pt x="1059345" y="3015056"/>
                  <a:pt x="998155" y="2982160"/>
                  <a:pt x="935421" y="2953407"/>
                </a:cubicBezTo>
                <a:cubicBezTo>
                  <a:pt x="845618" y="2912247"/>
                  <a:pt x="642796" y="2793293"/>
                  <a:pt x="620110" y="2774732"/>
                </a:cubicBezTo>
                <a:cubicBezTo>
                  <a:pt x="581572" y="2743201"/>
                  <a:pt x="544331" y="2710014"/>
                  <a:pt x="504496" y="2680138"/>
                </a:cubicBezTo>
                <a:cubicBezTo>
                  <a:pt x="460181" y="2646901"/>
                  <a:pt x="411865" y="2619194"/>
                  <a:pt x="367862" y="2585545"/>
                </a:cubicBezTo>
                <a:cubicBezTo>
                  <a:pt x="343537" y="2566944"/>
                  <a:pt x="256093" y="2464884"/>
                  <a:pt x="252248" y="2459421"/>
                </a:cubicBezTo>
                <a:cubicBezTo>
                  <a:pt x="206939" y="2395035"/>
                  <a:pt x="154813" y="2333042"/>
                  <a:pt x="126124" y="2259725"/>
                </a:cubicBezTo>
                <a:cubicBezTo>
                  <a:pt x="94593" y="2179146"/>
                  <a:pt x="50302" y="2102455"/>
                  <a:pt x="31531" y="2017987"/>
                </a:cubicBezTo>
                <a:cubicBezTo>
                  <a:pt x="5887" y="1902591"/>
                  <a:pt x="15820" y="1955255"/>
                  <a:pt x="0" y="1860332"/>
                </a:cubicBezTo>
                <a:cubicBezTo>
                  <a:pt x="3503" y="1807780"/>
                  <a:pt x="2792" y="1754776"/>
                  <a:pt x="10510" y="1702676"/>
                </a:cubicBezTo>
                <a:cubicBezTo>
                  <a:pt x="16861" y="1659809"/>
                  <a:pt x="31530" y="1618593"/>
                  <a:pt x="42041" y="1576552"/>
                </a:cubicBezTo>
                <a:cubicBezTo>
                  <a:pt x="45544" y="1562538"/>
                  <a:pt x="44540" y="1546530"/>
                  <a:pt x="52552" y="1534511"/>
                </a:cubicBezTo>
                <a:cubicBezTo>
                  <a:pt x="81585" y="1490961"/>
                  <a:pt x="56055" y="1499476"/>
                  <a:pt x="63062" y="1481959"/>
                </a:cubicBezTo>
                <a:close/>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6568107-2F15-4060-85B6-EB3F6F829E80}"/>
              </a:ext>
            </a:extLst>
          </p:cNvPr>
          <p:cNvSpPr txBox="1"/>
          <p:nvPr/>
        </p:nvSpPr>
        <p:spPr>
          <a:xfrm>
            <a:off x="7430904" y="983006"/>
            <a:ext cx="1664558" cy="369332"/>
          </a:xfrm>
          <a:prstGeom prst="rect">
            <a:avLst/>
          </a:prstGeom>
          <a:noFill/>
        </p:spPr>
        <p:txBody>
          <a:bodyPr wrap="none" rtlCol="0">
            <a:spAutoFit/>
          </a:bodyPr>
          <a:lstStyle/>
          <a:p>
            <a:r>
              <a:rPr lang="en-US" dirty="0"/>
              <a:t>Azure-managed</a:t>
            </a:r>
          </a:p>
        </p:txBody>
      </p:sp>
      <p:sp>
        <p:nvSpPr>
          <p:cNvPr id="16" name="TextBox 15">
            <a:extLst>
              <a:ext uri="{FF2B5EF4-FFF2-40B4-BE49-F238E27FC236}">
                <a16:creationId xmlns:a16="http://schemas.microsoft.com/office/drawing/2014/main" id="{392AAAF7-BDAB-4F91-B2A6-4A2C1640918B}"/>
              </a:ext>
            </a:extLst>
          </p:cNvPr>
          <p:cNvSpPr txBox="1"/>
          <p:nvPr/>
        </p:nvSpPr>
        <p:spPr>
          <a:xfrm>
            <a:off x="9030207" y="2143815"/>
            <a:ext cx="2035814" cy="369332"/>
          </a:xfrm>
          <a:prstGeom prst="rect">
            <a:avLst/>
          </a:prstGeom>
          <a:noFill/>
        </p:spPr>
        <p:txBody>
          <a:bodyPr wrap="none" rtlCol="0">
            <a:spAutoFit/>
          </a:bodyPr>
          <a:lstStyle/>
          <a:p>
            <a:r>
              <a:rPr lang="en-US" dirty="0"/>
              <a:t>Customer-managed</a:t>
            </a:r>
          </a:p>
        </p:txBody>
      </p:sp>
    </p:spTree>
    <p:extLst>
      <p:ext uri="{BB962C8B-B14F-4D97-AF65-F5344CB8AC3E}">
        <p14:creationId xmlns:p14="http://schemas.microsoft.com/office/powerpoint/2010/main" val="152412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3" grpId="0"/>
      <p:bldP spid="16"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9004</TotalTime>
  <Words>1994</Words>
  <Application>Microsoft Office PowerPoint</Application>
  <PresentationFormat>Widescreen</PresentationFormat>
  <Paragraphs>340</Paragraphs>
  <Slides>30</Slides>
  <Notes>29</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-apple-system</vt:lpstr>
      <vt:lpstr>Arial</vt:lpstr>
      <vt:lpstr>Calibri</vt:lpstr>
      <vt:lpstr>Calibri Light</vt:lpstr>
      <vt:lpstr>Comic Sans MS</vt:lpstr>
      <vt:lpstr>Inter</vt:lpstr>
      <vt:lpstr>Open Sans</vt:lpstr>
      <vt:lpstr>Segoe UI</vt:lpstr>
      <vt:lpstr>1_Office Theme</vt:lpstr>
      <vt:lpstr>PowerPoint Presentation</vt:lpstr>
      <vt:lpstr>PowerPoint Presentation</vt:lpstr>
      <vt:lpstr>Infrastructure as Code User Group roadmap</vt:lpstr>
      <vt:lpstr>Practical information</vt:lpstr>
      <vt:lpstr>Microsoft Teams 101</vt:lpstr>
      <vt:lpstr>Practical information</vt:lpstr>
      <vt:lpstr>PowerPoint Presentation</vt:lpstr>
      <vt:lpstr>Kubernetes concepts</vt:lpstr>
      <vt:lpstr>K8s 101: Cluster and Nodes </vt:lpstr>
      <vt:lpstr>K8s 101: Pods </vt:lpstr>
      <vt:lpstr>K8s 101: Desired State </vt:lpstr>
      <vt:lpstr>K8s 101: Deployment </vt:lpstr>
      <vt:lpstr>K8s 101: Deployment </vt:lpstr>
      <vt:lpstr>K8s 101: Resource Management  </vt:lpstr>
      <vt:lpstr>K8s 101: CPU and memory units  </vt:lpstr>
      <vt:lpstr>K8s 101: AKS scaling options</vt:lpstr>
      <vt:lpstr>K8s 101: Manually scale pods and nodes</vt:lpstr>
      <vt:lpstr>K8s 101: Horizontal Pod Autoscaler</vt:lpstr>
      <vt:lpstr>K8s 101: Horizontal Pod Autoscaler</vt:lpstr>
      <vt:lpstr>K8s 101: Cluster autoscaler</vt:lpstr>
      <vt:lpstr>PowerPoint Presentation</vt:lpstr>
      <vt:lpstr>PowerPoint Presentation</vt:lpstr>
      <vt:lpstr>PowerPoint Presentation</vt:lpstr>
      <vt:lpstr>PowerPoint Presentation</vt:lpstr>
      <vt:lpstr>KEDA concepts</vt:lpstr>
      <vt:lpstr>KEDA concepts</vt:lpstr>
      <vt:lpstr>KEDA custom resources</vt:lpstr>
      <vt:lpstr>PowerPoint Presentation</vt:lpstr>
      <vt:lpstr>Lab-09 use case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Evgeny Borzenin</dc:creator>
  <cp:lastModifiedBy>Evgeny Borzenin</cp:lastModifiedBy>
  <cp:revision>118</cp:revision>
  <dcterms:created xsi:type="dcterms:W3CDTF">2021-09-08T19:49:35Z</dcterms:created>
  <dcterms:modified xsi:type="dcterms:W3CDTF">2022-01-27T15:56:52Z</dcterms:modified>
</cp:coreProperties>
</file>